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9"/>
  </p:notesMasterIdLst>
  <p:sldIdLst>
    <p:sldId id="257" r:id="rId3"/>
    <p:sldId id="364" r:id="rId4"/>
    <p:sldId id="367" r:id="rId5"/>
    <p:sldId id="366" r:id="rId6"/>
    <p:sldId id="365" r:id="rId7"/>
    <p:sldId id="282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4B8E7A-153F-49FB-8030-A76726DD1375}" v="2192" dt="2019-07-09T05:41:27.372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90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434FD-570A-4985-AA44-72BCAE6301D0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8DEE0-808E-4B9D-A6B0-7197786C1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2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A9C7A28-FA8D-4EDD-9C99-C4C815973A7F}" type="slidenum">
              <a:rPr lang="en-US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98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3103033" y="5988051"/>
            <a:ext cx="5257800" cy="606425"/>
            <a:chOff x="2762252" y="6096000"/>
            <a:chExt cx="3943348" cy="605913"/>
          </a:xfrm>
        </p:grpSpPr>
        <p:pic>
          <p:nvPicPr>
            <p:cNvPr id="5" name="Picture 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7440" y="6229915"/>
              <a:ext cx="1108160" cy="338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276539"/>
              <a:ext cx="1561392" cy="244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2" y="6096000"/>
              <a:ext cx="511263" cy="60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828800" y="1752600"/>
            <a:ext cx="88392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840568" y="3581400"/>
            <a:ext cx="6100233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8445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8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28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730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81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25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98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3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31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" y="2514600"/>
            <a:ext cx="103632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09600" y="1295400"/>
            <a:ext cx="1016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420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1016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02401" y="1371600"/>
            <a:ext cx="5689600" cy="54864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32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16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609600" y="2438400"/>
            <a:ext cx="10058400" cy="38862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618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1016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609600" y="2667000"/>
            <a:ext cx="1016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6065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0" y="2057400"/>
            <a:ext cx="12192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alt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pic>
        <p:nvPicPr>
          <p:cNvPr id="3" name="Picture 4" descr="AR_Global_partner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5534026"/>
            <a:ext cx="75692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64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3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7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24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75"/>
            <a:ext cx="12192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46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76184" y="274638"/>
            <a:ext cx="7406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184" y="1600201"/>
            <a:ext cx="740621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E3AF0-EBD9-49CE-A1A7-0B5923D99E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A1F66-41B5-41FB-9D48-7D0F8D7750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61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2438400" y="1447800"/>
            <a:ext cx="7391400" cy="144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000" dirty="0"/>
              <a:t>INTEGRATED LIVESTOCK FEED INTERVENTIONS  </a:t>
            </a:r>
          </a:p>
          <a:p>
            <a:pPr eaLnBrk="1" hangingPunct="1"/>
            <a:endParaRPr lang="en-US" altLang="en-US" sz="4000" b="1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2438400" y="4191000"/>
            <a:ext cx="7239000" cy="990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400" i="1" dirty="0">
                <a:solidFill>
                  <a:srgbClr val="762123"/>
                </a:solidFill>
              </a:rPr>
              <a:t>Team:</a:t>
            </a:r>
          </a:p>
          <a:p>
            <a:pPr eaLnBrk="1" hangingPunct="1"/>
            <a:endParaRPr lang="en-US" altLang="en-US" sz="2400" i="1" dirty="0">
              <a:solidFill>
                <a:srgbClr val="7621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7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97EFCC-E83C-4EE5-AD28-D5B7F54A623C}"/>
              </a:ext>
            </a:extLst>
          </p:cNvPr>
          <p:cNvSpPr txBox="1"/>
          <p:nvPr/>
        </p:nvSpPr>
        <p:spPr>
          <a:xfrm>
            <a:off x="5978" y="23880"/>
            <a:ext cx="12186022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Integrated Livestock Production </a:t>
            </a:r>
            <a:r>
              <a:rPr lang="en-A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(ILPS)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01EC5C-B41A-4461-B71A-1E0D591CF17E}"/>
              </a:ext>
            </a:extLst>
          </p:cNvPr>
          <p:cNvGrpSpPr/>
          <p:nvPr/>
        </p:nvGrpSpPr>
        <p:grpSpPr>
          <a:xfrm>
            <a:off x="3474730" y="685800"/>
            <a:ext cx="6582272" cy="634434"/>
            <a:chOff x="3419214" y="776583"/>
            <a:chExt cx="5647187" cy="634434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58D0D32E-7A0A-420F-BC82-53674F23F8F4}"/>
                </a:ext>
              </a:extLst>
            </p:cNvPr>
            <p:cNvSpPr/>
            <p:nvPr/>
          </p:nvSpPr>
          <p:spPr>
            <a:xfrm>
              <a:off x="3878016" y="821093"/>
              <a:ext cx="1391226" cy="563029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4BBB41B-1CC0-4CFC-97F6-FD29C979D1F6}"/>
                </a:ext>
              </a:extLst>
            </p:cNvPr>
            <p:cNvSpPr/>
            <p:nvPr/>
          </p:nvSpPr>
          <p:spPr>
            <a:xfrm>
              <a:off x="3419214" y="794200"/>
              <a:ext cx="673019" cy="61681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4EB312DC-BE90-4319-963C-BE4AB8DDB526}"/>
                </a:ext>
              </a:extLst>
            </p:cNvPr>
            <p:cNvSpPr/>
            <p:nvPr/>
          </p:nvSpPr>
          <p:spPr>
            <a:xfrm>
              <a:off x="5224747" y="811455"/>
              <a:ext cx="1391225" cy="563029"/>
            </a:xfrm>
            <a:prstGeom prst="homePlat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EFFE7-279D-48D8-AB23-C9E22DF5A43E}"/>
                </a:ext>
              </a:extLst>
            </p:cNvPr>
            <p:cNvSpPr/>
            <p:nvPr/>
          </p:nvSpPr>
          <p:spPr>
            <a:xfrm>
              <a:off x="4765946" y="784562"/>
              <a:ext cx="673019" cy="616817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AE4A518E-A320-4650-92D4-69CC9A8F2729}"/>
                </a:ext>
              </a:extLst>
            </p:cNvPr>
            <p:cNvSpPr/>
            <p:nvPr/>
          </p:nvSpPr>
          <p:spPr>
            <a:xfrm>
              <a:off x="6454233" y="811455"/>
              <a:ext cx="1391224" cy="563029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D417768-0D56-4E0C-A39B-B9859067EEA1}"/>
                </a:ext>
              </a:extLst>
            </p:cNvPr>
            <p:cNvSpPr/>
            <p:nvPr/>
          </p:nvSpPr>
          <p:spPr>
            <a:xfrm>
              <a:off x="5995431" y="784562"/>
              <a:ext cx="673019" cy="61681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D7EAC2-437A-43E4-A5C6-AC917F4900F9}"/>
                </a:ext>
              </a:extLst>
            </p:cNvPr>
            <p:cNvSpPr/>
            <p:nvPr/>
          </p:nvSpPr>
          <p:spPr>
            <a:xfrm>
              <a:off x="3739261" y="948258"/>
              <a:ext cx="970010" cy="36172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IMRPOVED CHICKEN GENETICS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FE19BD-BBA1-402A-9937-578B55218D27}"/>
                </a:ext>
              </a:extLst>
            </p:cNvPr>
            <p:cNvSpPr/>
            <p:nvPr/>
          </p:nvSpPr>
          <p:spPr>
            <a:xfrm>
              <a:off x="4979472" y="874692"/>
              <a:ext cx="957520" cy="4558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IMPROVED CHICKEN HOUSING</a:t>
              </a:r>
            </a:p>
          </p:txBody>
        </p:sp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97A586E1-1B38-4BA0-967C-70003F37FFD3}"/>
                </a:ext>
              </a:extLst>
            </p:cNvPr>
            <p:cNvSpPr/>
            <p:nvPr/>
          </p:nvSpPr>
          <p:spPr>
            <a:xfrm>
              <a:off x="7675176" y="803476"/>
              <a:ext cx="1391225" cy="563029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8CFDE8D-E6E6-44FC-B245-7CE2E6B9D8C6}"/>
                </a:ext>
              </a:extLst>
            </p:cNvPr>
            <p:cNvSpPr/>
            <p:nvPr/>
          </p:nvSpPr>
          <p:spPr>
            <a:xfrm>
              <a:off x="7216375" y="776583"/>
              <a:ext cx="673019" cy="61681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E203D17-D2E8-46CE-BD96-300E05EE26DB}"/>
                </a:ext>
              </a:extLst>
            </p:cNvPr>
            <p:cNvSpPr/>
            <p:nvPr/>
          </p:nvSpPr>
          <p:spPr>
            <a:xfrm>
              <a:off x="6182267" y="856124"/>
              <a:ext cx="981630" cy="455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CLIMATE SMART FORAGES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F18AD1E-DA1C-484A-8FD3-940FE3A70227}"/>
                </a:ext>
              </a:extLst>
            </p:cNvPr>
            <p:cNvSpPr/>
            <p:nvPr/>
          </p:nvSpPr>
          <p:spPr>
            <a:xfrm>
              <a:off x="7622697" y="881390"/>
              <a:ext cx="957520" cy="455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BETTER USE OF CROP RESIDUES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E035F15-8E0C-483D-A4B7-7DE82970663D}"/>
              </a:ext>
            </a:extLst>
          </p:cNvPr>
          <p:cNvSpPr txBox="1"/>
          <p:nvPr/>
        </p:nvSpPr>
        <p:spPr>
          <a:xfrm>
            <a:off x="1600201" y="722381"/>
            <a:ext cx="1813362" cy="57888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LIVESTOCK INNOVATIONS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E32EE90-C4AC-4B84-B5BE-87F56980037D}"/>
              </a:ext>
            </a:extLst>
          </p:cNvPr>
          <p:cNvSpPr/>
          <p:nvPr/>
        </p:nvSpPr>
        <p:spPr>
          <a:xfrm>
            <a:off x="9271074" y="1676400"/>
            <a:ext cx="2768526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FORAGES IN LAND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Reduced soil runoff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Improved water retention capacity  </a:t>
            </a:r>
            <a:endParaRPr lang="en-US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4FF862-AD3C-43BC-92B5-95309CB5F75F}"/>
              </a:ext>
            </a:extLst>
          </p:cNvPr>
          <p:cNvSpPr/>
          <p:nvPr/>
        </p:nvSpPr>
        <p:spPr>
          <a:xfrm>
            <a:off x="9271074" y="2720769"/>
            <a:ext cx="2768526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FORAGES: MORE AND BETTER FEED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More forage quantity (t/ha)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Better forage quality (t/ha)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Better manure use (t/ha)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7652F1-E112-4633-A72C-86DD36FC1AF1}"/>
              </a:ext>
            </a:extLst>
          </p:cNvPr>
          <p:cNvSpPr/>
          <p:nvPr/>
        </p:nvSpPr>
        <p:spPr>
          <a:xfrm>
            <a:off x="9276080" y="3765138"/>
            <a:ext cx="2763520" cy="5955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HIGH QUALITY FEEDS FROM LIGNOCELLULOSIC BIOMASS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Better quality feeds (CP and ME)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28268C-8030-4149-B5B4-C947B583C2E7}"/>
              </a:ext>
            </a:extLst>
          </p:cNvPr>
          <p:cNvSpPr/>
          <p:nvPr/>
        </p:nvSpPr>
        <p:spPr>
          <a:xfrm>
            <a:off x="9246206" y="4440174"/>
            <a:ext cx="2793394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Other non-conventional feed sources e.g. fruit &amp; vegetable waste (t/ha)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325D0D-3ECF-4696-A810-8A0DDDC7FFE1}"/>
              </a:ext>
            </a:extLst>
          </p:cNvPr>
          <p:cNvSpPr/>
          <p:nvPr/>
        </p:nvSpPr>
        <p:spPr>
          <a:xfrm>
            <a:off x="9246206" y="5334000"/>
            <a:ext cx="2793394" cy="3637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IMRPOVED CHICKEN GENETICS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FAB8BD-539E-47F4-AEA4-F4264E5DAF71}"/>
              </a:ext>
            </a:extLst>
          </p:cNvPr>
          <p:cNvSpPr/>
          <p:nvPr/>
        </p:nvSpPr>
        <p:spPr>
          <a:xfrm>
            <a:off x="5689674" y="4267200"/>
            <a:ext cx="2768526" cy="30777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FEEDING PRACTICES</a:t>
            </a:r>
            <a:endParaRPr lang="en-US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020BD7-09B3-423E-954E-C1E5B55789EA}"/>
              </a:ext>
            </a:extLst>
          </p:cNvPr>
          <p:cNvSpPr/>
          <p:nvPr/>
        </p:nvSpPr>
        <p:spPr>
          <a:xfrm>
            <a:off x="5671999" y="4648200"/>
            <a:ext cx="276852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ADEQUATE BASAL 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Improved feed intake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Milk yield ( litres/lactation)</a:t>
            </a:r>
            <a:endParaRPr lang="en-US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DDBA4AC-E640-4A90-BD92-BFFBC3716956}"/>
              </a:ext>
            </a:extLst>
          </p:cNvPr>
          <p:cNvSpPr/>
          <p:nvPr/>
        </p:nvSpPr>
        <p:spPr>
          <a:xfrm>
            <a:off x="5671999" y="5486400"/>
            <a:ext cx="276852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SUPPLEMENTS (TMRs)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feed intake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Milk yield ( </a:t>
            </a:r>
            <a:r>
              <a:rPr lang="en-US" sz="1400" dirty="0" err="1"/>
              <a:t>litres</a:t>
            </a:r>
            <a:r>
              <a:rPr lang="en-US" sz="1400" dirty="0"/>
              <a:t>/lactation)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E37C4D-E09F-466E-8761-E1F3BD357E49}"/>
              </a:ext>
            </a:extLst>
          </p:cNvPr>
          <p:cNvSpPr/>
          <p:nvPr/>
        </p:nvSpPr>
        <p:spPr>
          <a:xfrm>
            <a:off x="5679514" y="6324600"/>
            <a:ext cx="2768526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AND MORE MANURE</a:t>
            </a:r>
            <a:endParaRPr lang="en-US" sz="14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FA90645-32D3-4637-A02F-04356E1B46DC}"/>
              </a:ext>
            </a:extLst>
          </p:cNvPr>
          <p:cNvSpPr/>
          <p:nvPr/>
        </p:nvSpPr>
        <p:spPr>
          <a:xfrm>
            <a:off x="1905000" y="4048780"/>
            <a:ext cx="2920926" cy="52322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ANIMAL AND MANURE MANAGEMENT PRACTICES</a:t>
            </a:r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9059AC7-5675-4E56-840D-64BA82D38568}"/>
              </a:ext>
            </a:extLst>
          </p:cNvPr>
          <p:cNvSpPr/>
          <p:nvPr/>
        </p:nvSpPr>
        <p:spPr>
          <a:xfrm>
            <a:off x="1905000" y="4648200"/>
            <a:ext cx="289560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CHICKEN HOUSING AND BROODERS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Reduced mortality rates (%)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Higher growth rates (g/day)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DA4726-9467-4879-BCAE-543209A82ABA}"/>
              </a:ext>
            </a:extLst>
          </p:cNvPr>
          <p:cNvSpPr/>
          <p:nvPr/>
        </p:nvSpPr>
        <p:spPr>
          <a:xfrm>
            <a:off x="1905000" y="5662136"/>
            <a:ext cx="2895600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FEED TROUGHS AND STORES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Reduced feed wastage 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feed intake (kg/day)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2AC4429-3AD2-4B5F-9ADE-393EEA583DAE}"/>
              </a:ext>
            </a:extLst>
          </p:cNvPr>
          <p:cNvSpPr/>
          <p:nvPr/>
        </p:nvSpPr>
        <p:spPr>
          <a:xfrm>
            <a:off x="1912514" y="6474023"/>
            <a:ext cx="2888085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MANURE MANAGEMENT </a:t>
            </a:r>
            <a:endParaRPr lang="en-US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107134-0C2D-4EA8-9BB7-51FC6E1C08BF}"/>
              </a:ext>
            </a:extLst>
          </p:cNvPr>
          <p:cNvSpPr/>
          <p:nvPr/>
        </p:nvSpPr>
        <p:spPr>
          <a:xfrm>
            <a:off x="128259" y="2293542"/>
            <a:ext cx="207909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SMALL SCALE MECHINAISATION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Feed processing (t)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Feed mixing  (CP, ME)</a:t>
            </a:r>
            <a:endParaRPr lang="en-US" sz="14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78A47C-FE67-4D16-A8B4-45899C1D621A}"/>
              </a:ext>
            </a:extLst>
          </p:cNvPr>
          <p:cNvGrpSpPr/>
          <p:nvPr/>
        </p:nvGrpSpPr>
        <p:grpSpPr>
          <a:xfrm>
            <a:off x="4343400" y="1718080"/>
            <a:ext cx="3810001" cy="1937777"/>
            <a:chOff x="4825926" y="1718080"/>
            <a:chExt cx="3261632" cy="1937777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4C7A742-036F-443F-8C43-4FA2BD1FD456}"/>
                </a:ext>
              </a:extLst>
            </p:cNvPr>
            <p:cNvSpPr/>
            <p:nvPr/>
          </p:nvSpPr>
          <p:spPr>
            <a:xfrm>
              <a:off x="6096000" y="1718080"/>
              <a:ext cx="1991558" cy="193777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SIAF indicators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Productivity (P)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Economic (</a:t>
              </a:r>
              <a:r>
                <a:rPr lang="en-US" dirty="0" err="1">
                  <a:solidFill>
                    <a:schemeClr val="tx1"/>
                  </a:solidFill>
                </a:rPr>
                <a:t>Ec</a:t>
              </a:r>
              <a:r>
                <a:rPr lang="en-US" dirty="0">
                  <a:solidFill>
                    <a:schemeClr val="tx1"/>
                  </a:solidFill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Social (S)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Environment (</a:t>
              </a:r>
              <a:r>
                <a:rPr lang="en-US" dirty="0" err="1">
                  <a:solidFill>
                    <a:schemeClr val="tx1"/>
                  </a:solidFill>
                </a:rPr>
                <a:t>En</a:t>
              </a:r>
              <a:r>
                <a:rPr lang="en-US" dirty="0">
                  <a:solidFill>
                    <a:schemeClr val="tx1"/>
                  </a:solidFill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Human (H)</a:t>
              </a:r>
            </a:p>
          </p:txBody>
        </p:sp>
        <p:sp>
          <p:nvSpPr>
            <p:cNvPr id="37" name="Flowchart: Card 36">
              <a:extLst>
                <a:ext uri="{FF2B5EF4-FFF2-40B4-BE49-F238E27FC236}">
                  <a16:creationId xmlns:a16="http://schemas.microsoft.com/office/drawing/2014/main" id="{3AFDA7B5-8EB1-48F6-9944-5C97EF9C56ED}"/>
                </a:ext>
              </a:extLst>
            </p:cNvPr>
            <p:cNvSpPr/>
            <p:nvPr/>
          </p:nvSpPr>
          <p:spPr>
            <a:xfrm>
              <a:off x="4825926" y="2028690"/>
              <a:ext cx="1270074" cy="1400310"/>
            </a:xfrm>
            <a:prstGeom prst="flowChartPunchedCard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CROP AND LIVESTOCK MIXED FARM</a:t>
              </a:r>
            </a:p>
          </p:txBody>
        </p:sp>
      </p:grpSp>
      <p:sp>
        <p:nvSpPr>
          <p:cNvPr id="39" name="Arrow: Bent 38">
            <a:extLst>
              <a:ext uri="{FF2B5EF4-FFF2-40B4-BE49-F238E27FC236}">
                <a16:creationId xmlns:a16="http://schemas.microsoft.com/office/drawing/2014/main" id="{44BD9370-EF89-4893-8378-D7E9923A8810}"/>
              </a:ext>
            </a:extLst>
          </p:cNvPr>
          <p:cNvSpPr/>
          <p:nvPr/>
        </p:nvSpPr>
        <p:spPr>
          <a:xfrm rot="5400000">
            <a:off x="10500898" y="702701"/>
            <a:ext cx="616818" cy="936585"/>
          </a:xfrm>
          <a:prstGeom prst="ben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21CD126-C384-4B9D-B041-18B91F2B1BE5}"/>
              </a:ext>
            </a:extLst>
          </p:cNvPr>
          <p:cNvSpPr/>
          <p:nvPr/>
        </p:nvSpPr>
        <p:spPr>
          <a:xfrm>
            <a:off x="9246206" y="5427476"/>
            <a:ext cx="2793394" cy="3637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IMPROVED CHICKEN GENETICS </a:t>
            </a:r>
          </a:p>
        </p:txBody>
      </p:sp>
      <p:sp>
        <p:nvSpPr>
          <p:cNvPr id="42" name="Arrow: Bent 41">
            <a:extLst>
              <a:ext uri="{FF2B5EF4-FFF2-40B4-BE49-F238E27FC236}">
                <a16:creationId xmlns:a16="http://schemas.microsoft.com/office/drawing/2014/main" id="{988CA8F7-8F55-4D92-B566-82515C556521}"/>
              </a:ext>
            </a:extLst>
          </p:cNvPr>
          <p:cNvSpPr/>
          <p:nvPr/>
        </p:nvSpPr>
        <p:spPr>
          <a:xfrm rot="10800000">
            <a:off x="8763000" y="5867400"/>
            <a:ext cx="2514600" cy="564983"/>
          </a:xfrm>
          <a:prstGeom prst="bentArrow">
            <a:avLst>
              <a:gd name="adj1" fmla="val 25000"/>
              <a:gd name="adj2" fmla="val 28382"/>
              <a:gd name="adj3" fmla="val 25000"/>
              <a:gd name="adj4" fmla="val 4375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Arrow: Bent 42">
            <a:extLst>
              <a:ext uri="{FF2B5EF4-FFF2-40B4-BE49-F238E27FC236}">
                <a16:creationId xmlns:a16="http://schemas.microsoft.com/office/drawing/2014/main" id="{06A11BE5-E0E0-49B5-85E7-86E5F6F5A647}"/>
              </a:ext>
            </a:extLst>
          </p:cNvPr>
          <p:cNvSpPr/>
          <p:nvPr/>
        </p:nvSpPr>
        <p:spPr>
          <a:xfrm rot="16200000">
            <a:off x="64533" y="4126467"/>
            <a:ext cx="2233136" cy="83820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Arrow: Striped Right 45">
            <a:extLst>
              <a:ext uri="{FF2B5EF4-FFF2-40B4-BE49-F238E27FC236}">
                <a16:creationId xmlns:a16="http://schemas.microsoft.com/office/drawing/2014/main" id="{DB58968B-A4DB-42BF-A71F-C06986DB6543}"/>
              </a:ext>
            </a:extLst>
          </p:cNvPr>
          <p:cNvSpPr/>
          <p:nvPr/>
        </p:nvSpPr>
        <p:spPr>
          <a:xfrm rot="10800000">
            <a:off x="4894610" y="6044254"/>
            <a:ext cx="591789" cy="307777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Arrow: Striped Right 46">
            <a:extLst>
              <a:ext uri="{FF2B5EF4-FFF2-40B4-BE49-F238E27FC236}">
                <a16:creationId xmlns:a16="http://schemas.microsoft.com/office/drawing/2014/main" id="{81F0F4C5-113C-44A2-846E-A88E7E3DCBDE}"/>
              </a:ext>
            </a:extLst>
          </p:cNvPr>
          <p:cNvSpPr/>
          <p:nvPr/>
        </p:nvSpPr>
        <p:spPr>
          <a:xfrm>
            <a:off x="4953000" y="5181600"/>
            <a:ext cx="591789" cy="307777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Arrow: Striped Right 47">
            <a:extLst>
              <a:ext uri="{FF2B5EF4-FFF2-40B4-BE49-F238E27FC236}">
                <a16:creationId xmlns:a16="http://schemas.microsoft.com/office/drawing/2014/main" id="{171429BA-C39D-4EC3-A8C5-165FC0AA19D5}"/>
              </a:ext>
            </a:extLst>
          </p:cNvPr>
          <p:cNvSpPr/>
          <p:nvPr/>
        </p:nvSpPr>
        <p:spPr>
          <a:xfrm>
            <a:off x="2338757" y="2698635"/>
            <a:ext cx="1928443" cy="461665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400E0A-1352-4110-BC8C-057BC8F4A643}"/>
              </a:ext>
            </a:extLst>
          </p:cNvPr>
          <p:cNvCxnSpPr>
            <a:cxnSpLocks/>
          </p:cNvCxnSpPr>
          <p:nvPr/>
        </p:nvCxnSpPr>
        <p:spPr>
          <a:xfrm flipV="1">
            <a:off x="8567735" y="3395806"/>
            <a:ext cx="653145" cy="30049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54473CB-7A3E-456E-830C-39AE908E9BC6}"/>
              </a:ext>
            </a:extLst>
          </p:cNvPr>
          <p:cNvCxnSpPr>
            <a:cxnSpLocks/>
          </p:cNvCxnSpPr>
          <p:nvPr/>
        </p:nvCxnSpPr>
        <p:spPr>
          <a:xfrm flipV="1">
            <a:off x="8575250" y="4904442"/>
            <a:ext cx="670956" cy="1447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04028B1-001A-46C0-A1B5-121ABCFFE090}"/>
              </a:ext>
            </a:extLst>
          </p:cNvPr>
          <p:cNvCxnSpPr>
            <a:cxnSpLocks/>
          </p:cNvCxnSpPr>
          <p:nvPr/>
        </p:nvCxnSpPr>
        <p:spPr>
          <a:xfrm>
            <a:off x="2184980" y="3261742"/>
            <a:ext cx="3464887" cy="8746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9" name="Thought Bubble: Cloud 58">
            <a:extLst>
              <a:ext uri="{FF2B5EF4-FFF2-40B4-BE49-F238E27FC236}">
                <a16:creationId xmlns:a16="http://schemas.microsoft.com/office/drawing/2014/main" id="{1B4EFABA-72E8-4F0B-9A3A-D8B16FAB32D0}"/>
              </a:ext>
            </a:extLst>
          </p:cNvPr>
          <p:cNvSpPr/>
          <p:nvPr/>
        </p:nvSpPr>
        <p:spPr>
          <a:xfrm>
            <a:off x="2615184" y="1529983"/>
            <a:ext cx="1676836" cy="106721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More milk, meat and eggs </a:t>
            </a:r>
          </a:p>
        </p:txBody>
      </p:sp>
      <p:sp>
        <p:nvSpPr>
          <p:cNvPr id="62" name="Octagon 61">
            <a:extLst>
              <a:ext uri="{FF2B5EF4-FFF2-40B4-BE49-F238E27FC236}">
                <a16:creationId xmlns:a16="http://schemas.microsoft.com/office/drawing/2014/main" id="{7FBD58F7-D03E-4EBB-9599-8BA53B261D4F}"/>
              </a:ext>
            </a:extLst>
          </p:cNvPr>
          <p:cNvSpPr/>
          <p:nvPr/>
        </p:nvSpPr>
        <p:spPr>
          <a:xfrm>
            <a:off x="8229600" y="1683617"/>
            <a:ext cx="1143000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S</a:t>
            </a:r>
          </a:p>
        </p:txBody>
      </p:sp>
      <p:sp>
        <p:nvSpPr>
          <p:cNvPr id="63" name="Octagon 62">
            <a:extLst>
              <a:ext uri="{FF2B5EF4-FFF2-40B4-BE49-F238E27FC236}">
                <a16:creationId xmlns:a16="http://schemas.microsoft.com/office/drawing/2014/main" id="{F60EB406-8A6A-4B6E-9ECF-20185056F8CF}"/>
              </a:ext>
            </a:extLst>
          </p:cNvPr>
          <p:cNvSpPr/>
          <p:nvPr/>
        </p:nvSpPr>
        <p:spPr>
          <a:xfrm>
            <a:off x="8374244" y="2780380"/>
            <a:ext cx="846636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4" name="Octagon 63">
            <a:extLst>
              <a:ext uri="{FF2B5EF4-FFF2-40B4-BE49-F238E27FC236}">
                <a16:creationId xmlns:a16="http://schemas.microsoft.com/office/drawing/2014/main" id="{8E646103-BECC-47D3-9ACE-CE42A71B4FE9}"/>
              </a:ext>
            </a:extLst>
          </p:cNvPr>
          <p:cNvSpPr/>
          <p:nvPr/>
        </p:nvSpPr>
        <p:spPr>
          <a:xfrm>
            <a:off x="8549189" y="3814316"/>
            <a:ext cx="846636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5" name="Octagon 64">
            <a:extLst>
              <a:ext uri="{FF2B5EF4-FFF2-40B4-BE49-F238E27FC236}">
                <a16:creationId xmlns:a16="http://schemas.microsoft.com/office/drawing/2014/main" id="{7F7128B6-95C0-48B3-B9EB-2184B0AF8061}"/>
              </a:ext>
            </a:extLst>
          </p:cNvPr>
          <p:cNvSpPr/>
          <p:nvPr/>
        </p:nvSpPr>
        <p:spPr>
          <a:xfrm>
            <a:off x="8026414" y="4662638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6" name="Octagon 65">
            <a:extLst>
              <a:ext uri="{FF2B5EF4-FFF2-40B4-BE49-F238E27FC236}">
                <a16:creationId xmlns:a16="http://schemas.microsoft.com/office/drawing/2014/main" id="{2E80CA0E-8CFA-4E7C-A535-497C36270CFF}"/>
              </a:ext>
            </a:extLst>
          </p:cNvPr>
          <p:cNvSpPr/>
          <p:nvPr/>
        </p:nvSpPr>
        <p:spPr>
          <a:xfrm>
            <a:off x="8095558" y="5037833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7" name="Octagon 66">
            <a:extLst>
              <a:ext uri="{FF2B5EF4-FFF2-40B4-BE49-F238E27FC236}">
                <a16:creationId xmlns:a16="http://schemas.microsoft.com/office/drawing/2014/main" id="{C95D0607-F596-4F39-8DD9-600C293EE25C}"/>
              </a:ext>
            </a:extLst>
          </p:cNvPr>
          <p:cNvSpPr/>
          <p:nvPr/>
        </p:nvSpPr>
        <p:spPr>
          <a:xfrm>
            <a:off x="4343400" y="4815038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 S</a:t>
            </a:r>
          </a:p>
        </p:txBody>
      </p:sp>
      <p:sp>
        <p:nvSpPr>
          <p:cNvPr id="68" name="Octagon 67">
            <a:extLst>
              <a:ext uri="{FF2B5EF4-FFF2-40B4-BE49-F238E27FC236}">
                <a16:creationId xmlns:a16="http://schemas.microsoft.com/office/drawing/2014/main" id="{FB251003-ADFE-4C39-9D39-C80A6A87ACA7}"/>
              </a:ext>
            </a:extLst>
          </p:cNvPr>
          <p:cNvSpPr/>
          <p:nvPr/>
        </p:nvSpPr>
        <p:spPr>
          <a:xfrm>
            <a:off x="1143000" y="3276600"/>
            <a:ext cx="967157" cy="24587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</p:spTree>
    <p:extLst>
      <p:ext uri="{BB962C8B-B14F-4D97-AF65-F5344CB8AC3E}">
        <p14:creationId xmlns:p14="http://schemas.microsoft.com/office/powerpoint/2010/main" val="355221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97EFCC-E83C-4EE5-AD28-D5B7F54A623C}"/>
              </a:ext>
            </a:extLst>
          </p:cNvPr>
          <p:cNvSpPr txBox="1"/>
          <p:nvPr/>
        </p:nvSpPr>
        <p:spPr>
          <a:xfrm>
            <a:off x="5978" y="23880"/>
            <a:ext cx="12186022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Integrated Livestock Production </a:t>
            </a:r>
            <a:r>
              <a:rPr lang="en-A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(ILPS)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01EC5C-B41A-4461-B71A-1E0D591CF17E}"/>
              </a:ext>
            </a:extLst>
          </p:cNvPr>
          <p:cNvGrpSpPr/>
          <p:nvPr/>
        </p:nvGrpSpPr>
        <p:grpSpPr>
          <a:xfrm>
            <a:off x="3474730" y="685800"/>
            <a:ext cx="6582272" cy="634434"/>
            <a:chOff x="3419214" y="776583"/>
            <a:chExt cx="5647187" cy="634434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58D0D32E-7A0A-420F-BC82-53674F23F8F4}"/>
                </a:ext>
              </a:extLst>
            </p:cNvPr>
            <p:cNvSpPr/>
            <p:nvPr/>
          </p:nvSpPr>
          <p:spPr>
            <a:xfrm>
              <a:off x="3878016" y="821093"/>
              <a:ext cx="1391226" cy="563029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4BBB41B-1CC0-4CFC-97F6-FD29C979D1F6}"/>
                </a:ext>
              </a:extLst>
            </p:cNvPr>
            <p:cNvSpPr/>
            <p:nvPr/>
          </p:nvSpPr>
          <p:spPr>
            <a:xfrm>
              <a:off x="3419214" y="794200"/>
              <a:ext cx="673019" cy="61681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4EB312DC-BE90-4319-963C-BE4AB8DDB526}"/>
                </a:ext>
              </a:extLst>
            </p:cNvPr>
            <p:cNvSpPr/>
            <p:nvPr/>
          </p:nvSpPr>
          <p:spPr>
            <a:xfrm>
              <a:off x="5224747" y="811455"/>
              <a:ext cx="1391225" cy="563029"/>
            </a:xfrm>
            <a:prstGeom prst="homePlat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EFFE7-279D-48D8-AB23-C9E22DF5A43E}"/>
                </a:ext>
              </a:extLst>
            </p:cNvPr>
            <p:cNvSpPr/>
            <p:nvPr/>
          </p:nvSpPr>
          <p:spPr>
            <a:xfrm>
              <a:off x="4765946" y="784562"/>
              <a:ext cx="673019" cy="616817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AE4A518E-A320-4650-92D4-69CC9A8F2729}"/>
                </a:ext>
              </a:extLst>
            </p:cNvPr>
            <p:cNvSpPr/>
            <p:nvPr/>
          </p:nvSpPr>
          <p:spPr>
            <a:xfrm>
              <a:off x="6454233" y="811455"/>
              <a:ext cx="1391224" cy="563029"/>
            </a:xfrm>
            <a:prstGeom prst="homePlat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D417768-0D56-4E0C-A39B-B9859067EEA1}"/>
                </a:ext>
              </a:extLst>
            </p:cNvPr>
            <p:cNvSpPr/>
            <p:nvPr/>
          </p:nvSpPr>
          <p:spPr>
            <a:xfrm>
              <a:off x="5995431" y="784562"/>
              <a:ext cx="673019" cy="61681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D7EAC2-437A-43E4-A5C6-AC917F4900F9}"/>
                </a:ext>
              </a:extLst>
            </p:cNvPr>
            <p:cNvSpPr/>
            <p:nvPr/>
          </p:nvSpPr>
          <p:spPr>
            <a:xfrm>
              <a:off x="3739261" y="948258"/>
              <a:ext cx="970010" cy="36172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IMRPOVED CHICKEN GENETICS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FE19BD-BBA1-402A-9937-578B55218D27}"/>
                </a:ext>
              </a:extLst>
            </p:cNvPr>
            <p:cNvSpPr/>
            <p:nvPr/>
          </p:nvSpPr>
          <p:spPr>
            <a:xfrm>
              <a:off x="4979472" y="874692"/>
              <a:ext cx="957520" cy="4558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IMPROVED CHICKEN HOUSING</a:t>
              </a:r>
            </a:p>
          </p:txBody>
        </p:sp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97A586E1-1B38-4BA0-967C-70003F37FFD3}"/>
                </a:ext>
              </a:extLst>
            </p:cNvPr>
            <p:cNvSpPr/>
            <p:nvPr/>
          </p:nvSpPr>
          <p:spPr>
            <a:xfrm>
              <a:off x="7675176" y="803476"/>
              <a:ext cx="1391225" cy="563029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8CFDE8D-E6E6-44FC-B245-7CE2E6B9D8C6}"/>
                </a:ext>
              </a:extLst>
            </p:cNvPr>
            <p:cNvSpPr/>
            <p:nvPr/>
          </p:nvSpPr>
          <p:spPr>
            <a:xfrm>
              <a:off x="7216375" y="776583"/>
              <a:ext cx="673019" cy="61681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E203D17-D2E8-46CE-BD96-300E05EE26DB}"/>
                </a:ext>
              </a:extLst>
            </p:cNvPr>
            <p:cNvSpPr/>
            <p:nvPr/>
          </p:nvSpPr>
          <p:spPr>
            <a:xfrm>
              <a:off x="6182267" y="856124"/>
              <a:ext cx="981630" cy="455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CLIMATE SMART FORAGES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F18AD1E-DA1C-484A-8FD3-940FE3A70227}"/>
                </a:ext>
              </a:extLst>
            </p:cNvPr>
            <p:cNvSpPr/>
            <p:nvPr/>
          </p:nvSpPr>
          <p:spPr>
            <a:xfrm>
              <a:off x="7622697" y="881390"/>
              <a:ext cx="957520" cy="455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200" dirty="0">
                  <a:solidFill>
                    <a:schemeClr val="tx1"/>
                  </a:solidFill>
                </a:rPr>
                <a:t>BETTER USE OF CROP RESIDUES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E035F15-8E0C-483D-A4B7-7DE82970663D}"/>
              </a:ext>
            </a:extLst>
          </p:cNvPr>
          <p:cNvSpPr txBox="1"/>
          <p:nvPr/>
        </p:nvSpPr>
        <p:spPr>
          <a:xfrm>
            <a:off x="1600201" y="722381"/>
            <a:ext cx="1813362" cy="57888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LIVESTOCK INNOVATIONS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E32EE90-C4AC-4B84-B5BE-87F56980037D}"/>
              </a:ext>
            </a:extLst>
          </p:cNvPr>
          <p:cNvSpPr/>
          <p:nvPr/>
        </p:nvSpPr>
        <p:spPr>
          <a:xfrm>
            <a:off x="9271074" y="1676400"/>
            <a:ext cx="2768526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FORAGES IN LAND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Reduced soil runoff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Improved water retention capacity  </a:t>
            </a:r>
            <a:endParaRPr lang="en-US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4FF862-AD3C-43BC-92B5-95309CB5F75F}"/>
              </a:ext>
            </a:extLst>
          </p:cNvPr>
          <p:cNvSpPr/>
          <p:nvPr/>
        </p:nvSpPr>
        <p:spPr>
          <a:xfrm>
            <a:off x="9271074" y="2720769"/>
            <a:ext cx="2768526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FORAGES: MORE AND BETTER FEED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More forage quantity (t/ha)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Better forage quality (t/ha)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Better manure use (t/ha)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7652F1-E112-4633-A72C-86DD36FC1AF1}"/>
              </a:ext>
            </a:extLst>
          </p:cNvPr>
          <p:cNvSpPr/>
          <p:nvPr/>
        </p:nvSpPr>
        <p:spPr>
          <a:xfrm>
            <a:off x="9276080" y="3765138"/>
            <a:ext cx="2763520" cy="5955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HIGH QUALITY FEEDS FROM LIGNOCELLULOSIC BIOMASS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Better quality feeds (CP and ME)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28268C-8030-4149-B5B4-C947B583C2E7}"/>
              </a:ext>
            </a:extLst>
          </p:cNvPr>
          <p:cNvSpPr/>
          <p:nvPr/>
        </p:nvSpPr>
        <p:spPr>
          <a:xfrm>
            <a:off x="9246206" y="4440174"/>
            <a:ext cx="2793394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Other non-conventional feed sources e.g. fruit &amp; vegetable waste (t/ha)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325D0D-3ECF-4696-A810-8A0DDDC7FFE1}"/>
              </a:ext>
            </a:extLst>
          </p:cNvPr>
          <p:cNvSpPr/>
          <p:nvPr/>
        </p:nvSpPr>
        <p:spPr>
          <a:xfrm>
            <a:off x="9246206" y="5334000"/>
            <a:ext cx="2793394" cy="3637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IMRPOVED CHICKEN GENETICS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FAB8BD-539E-47F4-AEA4-F4264E5DAF71}"/>
              </a:ext>
            </a:extLst>
          </p:cNvPr>
          <p:cNvSpPr/>
          <p:nvPr/>
        </p:nvSpPr>
        <p:spPr>
          <a:xfrm>
            <a:off x="3157264" y="4267200"/>
            <a:ext cx="2768526" cy="30777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FEEDING PRACTICES</a:t>
            </a:r>
            <a:endParaRPr lang="en-US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020BD7-09B3-423E-954E-C1E5B55789EA}"/>
              </a:ext>
            </a:extLst>
          </p:cNvPr>
          <p:cNvSpPr/>
          <p:nvPr/>
        </p:nvSpPr>
        <p:spPr>
          <a:xfrm>
            <a:off x="3139589" y="4648200"/>
            <a:ext cx="276852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ADEQUATE BASAL 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Improved feed intake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Milk yield ( litres/lactation)</a:t>
            </a:r>
            <a:endParaRPr lang="en-US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DDBA4AC-E640-4A90-BD92-BFFBC3716956}"/>
              </a:ext>
            </a:extLst>
          </p:cNvPr>
          <p:cNvSpPr/>
          <p:nvPr/>
        </p:nvSpPr>
        <p:spPr>
          <a:xfrm>
            <a:off x="3139589" y="5486400"/>
            <a:ext cx="276852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SUPPLEMENTS (TMRs)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feed intake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Milk yield ( </a:t>
            </a:r>
            <a:r>
              <a:rPr lang="en-US" sz="1400" dirty="0" err="1"/>
              <a:t>litres</a:t>
            </a:r>
            <a:r>
              <a:rPr lang="en-US" sz="1400" dirty="0"/>
              <a:t>/lactation)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E37C4D-E09F-466E-8761-E1F3BD357E49}"/>
              </a:ext>
            </a:extLst>
          </p:cNvPr>
          <p:cNvSpPr/>
          <p:nvPr/>
        </p:nvSpPr>
        <p:spPr>
          <a:xfrm>
            <a:off x="3147104" y="6324600"/>
            <a:ext cx="2768526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AND MORE MANURE</a:t>
            </a:r>
            <a:endParaRPr lang="en-US" sz="14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FA90645-32D3-4637-A02F-04356E1B46DC}"/>
              </a:ext>
            </a:extLst>
          </p:cNvPr>
          <p:cNvSpPr/>
          <p:nvPr/>
        </p:nvSpPr>
        <p:spPr>
          <a:xfrm>
            <a:off x="76200" y="2057400"/>
            <a:ext cx="2920926" cy="52322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ANIMAL AND MANURE MANAGEMENT PRACTICES</a:t>
            </a:r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9059AC7-5675-4E56-840D-64BA82D38568}"/>
              </a:ext>
            </a:extLst>
          </p:cNvPr>
          <p:cNvSpPr/>
          <p:nvPr/>
        </p:nvSpPr>
        <p:spPr>
          <a:xfrm>
            <a:off x="76200" y="2656820"/>
            <a:ext cx="289560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CHICKEN HOUSING AND BROODERS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Reduced mortality rates (%)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Higher growth rates (g/day)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DA4726-9467-4879-BCAE-543209A82ABA}"/>
              </a:ext>
            </a:extLst>
          </p:cNvPr>
          <p:cNvSpPr/>
          <p:nvPr/>
        </p:nvSpPr>
        <p:spPr>
          <a:xfrm>
            <a:off x="76200" y="3670756"/>
            <a:ext cx="2895600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FEED TROUGHS AND STORES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Reduced feed wastage  (kg/day)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feed intake (kg/day)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2AC4429-3AD2-4B5F-9ADE-393EEA583DAE}"/>
              </a:ext>
            </a:extLst>
          </p:cNvPr>
          <p:cNvSpPr/>
          <p:nvPr/>
        </p:nvSpPr>
        <p:spPr>
          <a:xfrm>
            <a:off x="83714" y="4482643"/>
            <a:ext cx="2888085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BETTER MANURE MANAGEMENT </a:t>
            </a:r>
            <a:endParaRPr lang="en-US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107134-0C2D-4EA8-9BB7-51FC6E1C08BF}"/>
              </a:ext>
            </a:extLst>
          </p:cNvPr>
          <p:cNvSpPr/>
          <p:nvPr/>
        </p:nvSpPr>
        <p:spPr>
          <a:xfrm>
            <a:off x="6795433" y="5562600"/>
            <a:ext cx="2196167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FEED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Green forages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Crop residues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Other non conventional feed sources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78A47C-FE67-4D16-A8B4-45899C1D621A}"/>
              </a:ext>
            </a:extLst>
          </p:cNvPr>
          <p:cNvGrpSpPr/>
          <p:nvPr/>
        </p:nvGrpSpPr>
        <p:grpSpPr>
          <a:xfrm>
            <a:off x="4343400" y="1718080"/>
            <a:ext cx="3810001" cy="1937777"/>
            <a:chOff x="4825926" y="1718080"/>
            <a:chExt cx="3261632" cy="1937777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4C7A742-036F-443F-8C43-4FA2BD1FD456}"/>
                </a:ext>
              </a:extLst>
            </p:cNvPr>
            <p:cNvSpPr/>
            <p:nvPr/>
          </p:nvSpPr>
          <p:spPr>
            <a:xfrm>
              <a:off x="6096000" y="1718080"/>
              <a:ext cx="1991558" cy="193777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1"/>
                  </a:solidFill>
                </a:rPr>
                <a:t>SIAF indicators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Productivity (P)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Economic (</a:t>
              </a:r>
              <a:r>
                <a:rPr lang="en-US" dirty="0" err="1">
                  <a:solidFill>
                    <a:schemeClr val="tx1"/>
                  </a:solidFill>
                </a:rPr>
                <a:t>Ec</a:t>
              </a:r>
              <a:r>
                <a:rPr lang="en-US" dirty="0">
                  <a:solidFill>
                    <a:schemeClr val="tx1"/>
                  </a:solidFill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Social (S)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Environment (</a:t>
              </a:r>
              <a:r>
                <a:rPr lang="en-US" dirty="0" err="1">
                  <a:solidFill>
                    <a:schemeClr val="tx1"/>
                  </a:solidFill>
                </a:rPr>
                <a:t>En</a:t>
              </a:r>
              <a:r>
                <a:rPr lang="en-US" dirty="0">
                  <a:solidFill>
                    <a:schemeClr val="tx1"/>
                  </a:solidFill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Human (H)</a:t>
              </a:r>
            </a:p>
          </p:txBody>
        </p:sp>
        <p:sp>
          <p:nvSpPr>
            <p:cNvPr id="37" name="Flowchart: Card 36">
              <a:extLst>
                <a:ext uri="{FF2B5EF4-FFF2-40B4-BE49-F238E27FC236}">
                  <a16:creationId xmlns:a16="http://schemas.microsoft.com/office/drawing/2014/main" id="{3AFDA7B5-8EB1-48F6-9944-5C97EF9C56ED}"/>
                </a:ext>
              </a:extLst>
            </p:cNvPr>
            <p:cNvSpPr/>
            <p:nvPr/>
          </p:nvSpPr>
          <p:spPr>
            <a:xfrm>
              <a:off x="4825926" y="2028690"/>
              <a:ext cx="1270074" cy="1400310"/>
            </a:xfrm>
            <a:prstGeom prst="flowChartPunchedCard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CROP AND LIVESTOCK MIXED FARM</a:t>
              </a:r>
            </a:p>
          </p:txBody>
        </p:sp>
      </p:grpSp>
      <p:sp>
        <p:nvSpPr>
          <p:cNvPr id="39" name="Arrow: Bent 38">
            <a:extLst>
              <a:ext uri="{FF2B5EF4-FFF2-40B4-BE49-F238E27FC236}">
                <a16:creationId xmlns:a16="http://schemas.microsoft.com/office/drawing/2014/main" id="{44BD9370-EF89-4893-8378-D7E9923A8810}"/>
              </a:ext>
            </a:extLst>
          </p:cNvPr>
          <p:cNvSpPr/>
          <p:nvPr/>
        </p:nvSpPr>
        <p:spPr>
          <a:xfrm rot="5400000">
            <a:off x="10500898" y="702701"/>
            <a:ext cx="616818" cy="936585"/>
          </a:xfrm>
          <a:prstGeom prst="ben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21CD126-C384-4B9D-B041-18B91F2B1BE5}"/>
              </a:ext>
            </a:extLst>
          </p:cNvPr>
          <p:cNvSpPr/>
          <p:nvPr/>
        </p:nvSpPr>
        <p:spPr>
          <a:xfrm>
            <a:off x="9246206" y="5427476"/>
            <a:ext cx="2793394" cy="3637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IMPROVED CHICKEN GENETICS </a:t>
            </a:r>
          </a:p>
        </p:txBody>
      </p:sp>
      <p:sp>
        <p:nvSpPr>
          <p:cNvPr id="42" name="Arrow: Bent 41">
            <a:extLst>
              <a:ext uri="{FF2B5EF4-FFF2-40B4-BE49-F238E27FC236}">
                <a16:creationId xmlns:a16="http://schemas.microsoft.com/office/drawing/2014/main" id="{988CA8F7-8F55-4D92-B566-82515C556521}"/>
              </a:ext>
            </a:extLst>
          </p:cNvPr>
          <p:cNvSpPr/>
          <p:nvPr/>
        </p:nvSpPr>
        <p:spPr>
          <a:xfrm rot="10800000">
            <a:off x="9220880" y="5867399"/>
            <a:ext cx="2056720" cy="601556"/>
          </a:xfrm>
          <a:prstGeom prst="bentArrow">
            <a:avLst>
              <a:gd name="adj1" fmla="val 25000"/>
              <a:gd name="adj2" fmla="val 28382"/>
              <a:gd name="adj3" fmla="val 25000"/>
              <a:gd name="adj4" fmla="val 4375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Arrow: Bent 42">
            <a:extLst>
              <a:ext uri="{FF2B5EF4-FFF2-40B4-BE49-F238E27FC236}">
                <a16:creationId xmlns:a16="http://schemas.microsoft.com/office/drawing/2014/main" id="{06A11BE5-E0E0-49B5-85E7-86E5F6F5A647}"/>
              </a:ext>
            </a:extLst>
          </p:cNvPr>
          <p:cNvSpPr/>
          <p:nvPr/>
        </p:nvSpPr>
        <p:spPr>
          <a:xfrm rot="16200000">
            <a:off x="663636" y="5140937"/>
            <a:ext cx="953894" cy="1214360"/>
          </a:xfrm>
          <a:prstGeom prst="bentArrow">
            <a:avLst>
              <a:gd name="adj1" fmla="val 25000"/>
              <a:gd name="adj2" fmla="val 24394"/>
              <a:gd name="adj3" fmla="val 25000"/>
              <a:gd name="adj4" fmla="val 7500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Arrow: Striped Right 45">
            <a:extLst>
              <a:ext uri="{FF2B5EF4-FFF2-40B4-BE49-F238E27FC236}">
                <a16:creationId xmlns:a16="http://schemas.microsoft.com/office/drawing/2014/main" id="{DB58968B-A4DB-42BF-A71F-C06986DB6543}"/>
              </a:ext>
            </a:extLst>
          </p:cNvPr>
          <p:cNvSpPr/>
          <p:nvPr/>
        </p:nvSpPr>
        <p:spPr>
          <a:xfrm rot="10800000">
            <a:off x="6056062" y="5960267"/>
            <a:ext cx="591789" cy="307777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Arrow: Striped Right 47">
            <a:extLst>
              <a:ext uri="{FF2B5EF4-FFF2-40B4-BE49-F238E27FC236}">
                <a16:creationId xmlns:a16="http://schemas.microsoft.com/office/drawing/2014/main" id="{171429BA-C39D-4EC3-A8C5-165FC0AA19D5}"/>
              </a:ext>
            </a:extLst>
          </p:cNvPr>
          <p:cNvSpPr/>
          <p:nvPr/>
        </p:nvSpPr>
        <p:spPr>
          <a:xfrm>
            <a:off x="3225727" y="2697403"/>
            <a:ext cx="1091983" cy="461665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400E0A-1352-4110-BC8C-057BC8F4A643}"/>
              </a:ext>
            </a:extLst>
          </p:cNvPr>
          <p:cNvCxnSpPr>
            <a:cxnSpLocks/>
          </p:cNvCxnSpPr>
          <p:nvPr/>
        </p:nvCxnSpPr>
        <p:spPr>
          <a:xfrm flipV="1">
            <a:off x="6039634" y="3395806"/>
            <a:ext cx="3181246" cy="19910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54473CB-7A3E-456E-830C-39AE908E9BC6}"/>
              </a:ext>
            </a:extLst>
          </p:cNvPr>
          <p:cNvCxnSpPr>
            <a:cxnSpLocks/>
          </p:cNvCxnSpPr>
          <p:nvPr/>
        </p:nvCxnSpPr>
        <p:spPr>
          <a:xfrm flipV="1">
            <a:off x="6035325" y="4853642"/>
            <a:ext cx="3210881" cy="493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9" name="Thought Bubble: Cloud 58">
            <a:extLst>
              <a:ext uri="{FF2B5EF4-FFF2-40B4-BE49-F238E27FC236}">
                <a16:creationId xmlns:a16="http://schemas.microsoft.com/office/drawing/2014/main" id="{1B4EFABA-72E8-4F0B-9A3A-D8B16FAB32D0}"/>
              </a:ext>
            </a:extLst>
          </p:cNvPr>
          <p:cNvSpPr/>
          <p:nvPr/>
        </p:nvSpPr>
        <p:spPr>
          <a:xfrm>
            <a:off x="3023180" y="1529983"/>
            <a:ext cx="1472620" cy="954107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More milk, meat and eggs </a:t>
            </a:r>
          </a:p>
        </p:txBody>
      </p:sp>
      <p:sp>
        <p:nvSpPr>
          <p:cNvPr id="62" name="Octagon 61">
            <a:extLst>
              <a:ext uri="{FF2B5EF4-FFF2-40B4-BE49-F238E27FC236}">
                <a16:creationId xmlns:a16="http://schemas.microsoft.com/office/drawing/2014/main" id="{7FBD58F7-D03E-4EBB-9599-8BA53B261D4F}"/>
              </a:ext>
            </a:extLst>
          </p:cNvPr>
          <p:cNvSpPr/>
          <p:nvPr/>
        </p:nvSpPr>
        <p:spPr>
          <a:xfrm>
            <a:off x="8229600" y="1683617"/>
            <a:ext cx="1143000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S</a:t>
            </a:r>
          </a:p>
        </p:txBody>
      </p:sp>
      <p:sp>
        <p:nvSpPr>
          <p:cNvPr id="63" name="Octagon 62">
            <a:extLst>
              <a:ext uri="{FF2B5EF4-FFF2-40B4-BE49-F238E27FC236}">
                <a16:creationId xmlns:a16="http://schemas.microsoft.com/office/drawing/2014/main" id="{F60EB406-8A6A-4B6E-9ECF-20185056F8CF}"/>
              </a:ext>
            </a:extLst>
          </p:cNvPr>
          <p:cNvSpPr/>
          <p:nvPr/>
        </p:nvSpPr>
        <p:spPr>
          <a:xfrm>
            <a:off x="8374244" y="2780380"/>
            <a:ext cx="846636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4" name="Octagon 63">
            <a:extLst>
              <a:ext uri="{FF2B5EF4-FFF2-40B4-BE49-F238E27FC236}">
                <a16:creationId xmlns:a16="http://schemas.microsoft.com/office/drawing/2014/main" id="{8E646103-BECC-47D3-9ACE-CE42A71B4FE9}"/>
              </a:ext>
            </a:extLst>
          </p:cNvPr>
          <p:cNvSpPr/>
          <p:nvPr/>
        </p:nvSpPr>
        <p:spPr>
          <a:xfrm>
            <a:off x="8549189" y="3814316"/>
            <a:ext cx="846636" cy="563029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5" name="Octagon 64">
            <a:extLst>
              <a:ext uri="{FF2B5EF4-FFF2-40B4-BE49-F238E27FC236}">
                <a16:creationId xmlns:a16="http://schemas.microsoft.com/office/drawing/2014/main" id="{7F7128B6-95C0-48B3-B9EB-2184B0AF8061}"/>
              </a:ext>
            </a:extLst>
          </p:cNvPr>
          <p:cNvSpPr/>
          <p:nvPr/>
        </p:nvSpPr>
        <p:spPr>
          <a:xfrm>
            <a:off x="5827008" y="4800600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6" name="Octagon 65">
            <a:extLst>
              <a:ext uri="{FF2B5EF4-FFF2-40B4-BE49-F238E27FC236}">
                <a16:creationId xmlns:a16="http://schemas.microsoft.com/office/drawing/2014/main" id="{2E80CA0E-8CFA-4E7C-A535-497C36270CFF}"/>
              </a:ext>
            </a:extLst>
          </p:cNvPr>
          <p:cNvSpPr/>
          <p:nvPr/>
        </p:nvSpPr>
        <p:spPr>
          <a:xfrm>
            <a:off x="5851377" y="5697724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67" name="Octagon 66">
            <a:extLst>
              <a:ext uri="{FF2B5EF4-FFF2-40B4-BE49-F238E27FC236}">
                <a16:creationId xmlns:a16="http://schemas.microsoft.com/office/drawing/2014/main" id="{C95D0607-F596-4F39-8DD9-600C293EE25C}"/>
              </a:ext>
            </a:extLst>
          </p:cNvPr>
          <p:cNvSpPr/>
          <p:nvPr/>
        </p:nvSpPr>
        <p:spPr>
          <a:xfrm>
            <a:off x="4264049" y="3655857"/>
            <a:ext cx="972242" cy="21996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 S</a:t>
            </a:r>
          </a:p>
        </p:txBody>
      </p:sp>
      <p:sp>
        <p:nvSpPr>
          <p:cNvPr id="68" name="Octagon 67">
            <a:extLst>
              <a:ext uri="{FF2B5EF4-FFF2-40B4-BE49-F238E27FC236}">
                <a16:creationId xmlns:a16="http://schemas.microsoft.com/office/drawing/2014/main" id="{FB251003-ADFE-4C39-9D39-C80A6A87ACA7}"/>
              </a:ext>
            </a:extLst>
          </p:cNvPr>
          <p:cNvSpPr/>
          <p:nvPr/>
        </p:nvSpPr>
        <p:spPr>
          <a:xfrm>
            <a:off x="9006734" y="6545155"/>
            <a:ext cx="967157" cy="245877"/>
          </a:xfrm>
          <a:prstGeom prst="oc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P, 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Ec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, S</a:t>
            </a:r>
          </a:p>
        </p:txBody>
      </p:sp>
      <p:sp>
        <p:nvSpPr>
          <p:cNvPr id="7" name="Arrow: Bent-Up 6">
            <a:extLst>
              <a:ext uri="{FF2B5EF4-FFF2-40B4-BE49-F238E27FC236}">
                <a16:creationId xmlns:a16="http://schemas.microsoft.com/office/drawing/2014/main" id="{2BB6F5F2-23CB-454F-94B8-98B936B95D70}"/>
              </a:ext>
            </a:extLst>
          </p:cNvPr>
          <p:cNvSpPr/>
          <p:nvPr/>
        </p:nvSpPr>
        <p:spPr>
          <a:xfrm rot="5400000">
            <a:off x="1846345" y="4780384"/>
            <a:ext cx="844083" cy="990599"/>
          </a:xfrm>
          <a:prstGeom prst="bentUp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007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FA60A7-3F0B-448B-B590-5FAAEF4007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DCB5C-D85B-4B4F-9BE7-7A3025FC63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663DBC-723D-4F75-A5FF-48CE2A7A39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2974F4-19E0-43A0-A4E5-48FF2915D5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29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1774825" y="2205038"/>
            <a:ext cx="8497888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z="22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GB" altLang="en-US" sz="4400">
                <a:solidFill>
                  <a:srgbClr val="156734"/>
                </a:solidFill>
              </a:rPr>
              <a:t>africa-rising.net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4400">
              <a:solidFill>
                <a:srgbClr val="156734"/>
              </a:solidFill>
            </a:endParaRPr>
          </a:p>
        </p:txBody>
      </p:sp>
      <p:sp>
        <p:nvSpPr>
          <p:cNvPr id="20483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2279651" y="836613"/>
            <a:ext cx="7681913" cy="1439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en-US" sz="9600">
                <a:latin typeface="Brush Script MT" pitchFamily="66" charset="0"/>
              </a:rPr>
              <a:t>Thank you</a:t>
            </a:r>
          </a:p>
        </p:txBody>
      </p:sp>
      <p:sp>
        <p:nvSpPr>
          <p:cNvPr id="20484" name="AutoShape 6" descr="data:image/jpeg;base64,/9j/4AAQSkZJRgABAQAAAQABAAD/2wCEAAkGBhMSEA8QDxIWFRQTFRQWERQWFhURFhoZFRIWFx8QGRYaGygeFyUkGRQSIDsgJCcqMCwwFR4xNjAqNSYrLCkBCQoKDgwNGg8PGSokHiUrLzU1LS8pLCwpNi8pKSksLCosLiksKSksLCw1LC0vKTUpLiwpLCwpLCksKSwsNiwsKf/AABEIAHgAtAMBIgACEQEDEQH/xAAbAAEAAgMBAQAAAAAAAAAAAAAABQYDBAcBAv/EADgQAAICAQIDBQUFCAMBAAAAAAECAAMRBBIFITEGEyJBURRhcZGhMkKBwdIVFiNSVJKTsSRyggf/xAAZAQEAAwEBAAAAAAAAAAAAAAAAAQIEAwX/xAAiEQEAAgEDBAMBAAAAAAAAAAAAAQIRAxIhBBMxUSJxwRT/2gAMAwEAAhEDEQA/AO4xEQEREBERAREQEREBERAREQEREBERAREQEREBERAREQEREBERAREQEREBERAREQEREBERAREQEREBERARmfO6R+u4ttbu6132EZCjkAOm5j5DOPnImcCRzGZW9FxprbrKPaK1tT7VYryRyz1LeLr1nlPG7GsdKba72r+2gXYRny3Z93pKdyqMxKzZiaHD+KraDjIZeTowwyn3g/7m2bMDJ6S8TnlM8MkSMXtDQUssFqlayQ5zyBHr85lu4vUio7OAHICHPUkdBI3Qrur7buZ7IN+2OkDFGvQMG2kE4OfSZNb2n09RUWXKpZdy5PVfWRvr7R3K+0xmMzRr4tW1RuWxTXgnf5YHnNfhvaXT3sUptVmHUDPzlswndGcJaJ8ifUlYiIgIiICIiAiIgIiIGnxHVd3U9n8o+vQD5kSnavtS2hfu7KC72AWM+cZLdQPgeUs/aTlp2PkCu74bhIP/AOjcH73Ti5Blqjn18JzkfXP4TLrzeKzNPLj1G+NKZ0/Kt28Rp114Iqaq3B8atn5485k4X2uq0YaqrTt18TFjlj6nl75r6fWDTqKU07ODWrF0BPNhnqPLymrxc+0KXFJrdXRQGBDMHyOY8/sn5zzt94rExPy+mK/droxNZjf9LZoeNnUA6yuruzUVB553q3Iqfh4ZL9rOLbNGzV82tASrHUm0YGP7sz3RcNXTaI1nyQ7j6sfP54mDiN9Vem0nfXpTha9rWCsjITy3g4+Inp0icczzhviLW043TyqvCtGarhp7aHqr1dRRt+DmzBJIwT15fKZ+zhe+/TaewH/g7zZ6bjjZ9A8sOmrOoINesWwqAy4SmwgEkbx4eXMHmJtV8DtUsw1GC32iKqgWx5khMmR2MT54ca9NtxzwoyrcNNqmXaaG1Fq2gLucDvDlx68pK0X01a3TEsBUNEgRm8xnlz8+Qksm3CoNbXi1mULt0+HZcllA2+Lo2fTEyUcAFyqyXVuoyFIpoYcuRA8GBzBiNDGMI/mxjEqpqKidNrHqUnTnVIwABG5MLuYeo5fSWyjiOks1NIqUWWBG2ugyEXl4Sfu5zMr6B1KUnVAbs7K+7qAYKOYC7enOYdPw3uzaK9TWjIAbdlVCEAjIL4UYztPMy9dLavTR2+FnE+pXa3djWF14JtG6sBaiWX+YDHMe8cptfs7U/wBWf8df6Z2aExEhbNFqFBZtYQBzJKVgfPbynnsl+3f7Z4cZ3bK8Y9c7YE3ErxNmxbTrwEfbtfbVtO44GDtxzzNn9n6n+rb/AB1/p90CYiVhddm72ccSTvf5MU7s+mPX3Ym9+z9T/Vn+yv8ATAmYkJ7JfuCe2eIjIXZVnA88bc/jMi8P1GRnVEjPMd2n6YEtuieCeQMOt0wsrdD0YY/P/eJF8Mt3o+kvHjRSjZ+8mNu8fEY+cnMTT1/CUtxuHiX7Ljkw+BlLRPmExLluv4vdo3u0uFO0kK3nsJyB+GTJjslc+t1AstACU8+X3mIwCfXGPrLPdwGwkFjXb5AumGx6E5OfpMlHA7Mbe8WtSclal2k/+s/lMdOnvFszPHpmro6m/M3+PrH6a6zv3Gnr6Ag3H0A57PjnHymLtpwg36OyqtAz5TaCB5OM8z7syY0miWtQiABR5fnnzmxibYhplzzi/ZS83m6hSpSjSrVtYINyWMWBHToR1Ez9luD65Nda+pZivj3EtlWBC7cD3Yf+6XzEYlkOT8X7B6s262ykD+EzWcPGceK5s2Z9PtP19Zs09mNdVZp0QPlfZytiuFRAO7NqsmPEWbvvP706fiMQOZP2R1uymxC3tG3Wb3ZwdpsACBfTkB58pLdieA2I+va6pkS5aQqu4tYlBaGycdPEsu+IxA5R+5mvVNRtwO4xTpMHmaDYrtg58JwuPXmZo8f9p09dSX2OWal+4TvNjo7WPjOR4/DtXmc8p2QrPk055mBy392uIWnVi5nItpsAO7CtuqTauM8sMH6evPM8q4Fr++0+2p0rRdjg27sr3TqVI/7FTOrYjEDkug7Ja3uq6hWyKg0wZXsDg2V21E2rjoAqty+ssHYnhOtr1N76pm2nduywZWJsYhgB0wpUcuXL4y9YjEDnfB+C6qlhp/ZEZ1tez2ssPvc9/rnyxnykdwzs3xE1BLWsGbKhb4xk4Rw9gPlklemJ1XEYgcrv7K68MHQN3gq1VVbmzO1e+coD65r2DM2+Bdm9YW0fftYKltsd138x/CQKM9WBsDH8Z0nEYgfCrjliJ94iB7ERARiIgIiICIiAiIgIiICIiAiIgIiICIiAiIgIiICIiAiIgIiICIiAiIgIiICIiAiIgIiICIiAiIgIiICIiAiIgIiICIiAiIgIiICIiAiIgIiICIiAiIgIiIH/2Q=="/>
          <p:cNvSpPr>
            <a:spLocks noChangeAspect="1" noChangeArrowheads="1"/>
          </p:cNvSpPr>
          <p:nvPr/>
        </p:nvSpPr>
        <p:spPr bwMode="auto">
          <a:xfrm>
            <a:off x="1679576" y="-68580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85" name="AutoShape 8" descr="data:image/jpeg;base64,/9j/4AAQSkZJRgABAQAAAQABAAD/2wCEAAkGBhMSEA8QDxIWFRQTFRQWERQWFhURFhoZFRIWFx8QGRYaGygeFyUkGRQSIDsgJCcqMCwwFR4xNjAqNSYrLCkBCQoKDgwNGg8PGSokHiUrLzU1LS8pLCwpNi8pKSksLCosLiksKSksLCw1LC0vKTUpLiwpLCwpLCksKSwsNiwsKf/AABEIAHgAtAMBIgACEQEDEQH/xAAbAAEAAgMBAQAAAAAAAAAAAAAABQYDBAcBAv/EADgQAAICAQIDBQUFCAMBAAAAAAECAAMRBBIFITEGEyJBURRhcZGhMkKBwdIVFiNSVJKTsSRyggf/xAAZAQEAAwEBAAAAAAAAAAAAAAAAAQIEAwX/xAAiEQEAAgEDBAMBAAAAAAAAAAAAAQIRAxIhBBMxUSJxwRT/2gAMAwEAAhEDEQA/AO4xEQEREBERAREQEREBERAREQEREBERAREQEREBERAREQEREBERAREQEREBERAREQEREBERAREQEREBERARmfO6R+u4ttbu6132EZCjkAOm5j5DOPnImcCRzGZW9FxprbrKPaK1tT7VYryRyz1LeLr1nlPG7GsdKba72r+2gXYRny3Z93pKdyqMxKzZiaHD+KraDjIZeTowwyn3g/7m2bMDJ6S8TnlM8MkSMXtDQUssFqlayQ5zyBHr85lu4vUio7OAHICHPUkdBI3Qrur7buZ7IN+2OkDFGvQMG2kE4OfSZNb2n09RUWXKpZdy5PVfWRvr7R3K+0xmMzRr4tW1RuWxTXgnf5YHnNfhvaXT3sUptVmHUDPzlswndGcJaJ8ifUlYiIgIiICIiAiIgIiIGnxHVd3U9n8o+vQD5kSnavtS2hfu7KC72AWM+cZLdQPgeUs/aTlp2PkCu74bhIP/AOjcH73Ti5Blqjn18JzkfXP4TLrzeKzNPLj1G+NKZ0/Kt28Rp114Iqaq3B8atn5485k4X2uq0YaqrTt18TFjlj6nl75r6fWDTqKU07ODWrF0BPNhnqPLymrxc+0KXFJrdXRQGBDMHyOY8/sn5zzt94rExPy+mK/droxNZjf9LZoeNnUA6yuruzUVB553q3Iqfh4ZL9rOLbNGzV82tASrHUm0YGP7sz3RcNXTaI1nyQ7j6sfP54mDiN9Vem0nfXpTha9rWCsjITy3g4+Inp0icczzhviLW043TyqvCtGarhp7aHqr1dRRt+DmzBJIwT15fKZ+zhe+/TaewH/g7zZ6bjjZ9A8sOmrOoINesWwqAy4SmwgEkbx4eXMHmJtV8DtUsw1GC32iKqgWx5khMmR2MT54ca9NtxzwoyrcNNqmXaaG1Fq2gLucDvDlx68pK0X01a3TEsBUNEgRm8xnlz8+Qksm3CoNbXi1mULt0+HZcllA2+Lo2fTEyUcAFyqyXVuoyFIpoYcuRA8GBzBiNDGMI/mxjEqpqKidNrHqUnTnVIwABG5MLuYeo5fSWyjiOks1NIqUWWBG2ugyEXl4Sfu5zMr6B1KUnVAbs7K+7qAYKOYC7enOYdPw3uzaK9TWjIAbdlVCEAjIL4UYztPMy9dLavTR2+FnE+pXa3djWF14JtG6sBaiWX+YDHMe8cptfs7U/wBWf8df6Z2aExEhbNFqFBZtYQBzJKVgfPbynnsl+3f7Z4cZ3bK8Y9c7YE3ErxNmxbTrwEfbtfbVtO44GDtxzzNn9n6n+rb/AB1/p90CYiVhddm72ccSTvf5MU7s+mPX3Ym9+z9T/Vn+yv8ATAmYkJ7JfuCe2eIjIXZVnA88bc/jMi8P1GRnVEjPMd2n6YEtuieCeQMOt0wsrdD0YY/P/eJF8Mt3o+kvHjRSjZ+8mNu8fEY+cnMTT1/CUtxuHiX7Ljkw+BlLRPmExLluv4vdo3u0uFO0kK3nsJyB+GTJjslc+t1AstACU8+X3mIwCfXGPrLPdwGwkFjXb5AumGx6E5OfpMlHA7Mbe8WtSclal2k/+s/lMdOnvFszPHpmro6m/M3+PrH6a6zv3Gnr6Ag3H0A57PjnHymLtpwg36OyqtAz5TaCB5OM8z7syY0miWtQiABR5fnnzmxibYhplzzi/ZS83m6hSpSjSrVtYINyWMWBHToR1Ez9luD65Nda+pZivj3EtlWBC7cD3Yf+6XzEYlkOT8X7B6s262ykD+EzWcPGceK5s2Z9PtP19Zs09mNdVZp0QPlfZytiuFRAO7NqsmPEWbvvP706fiMQOZP2R1uymxC3tG3Wb3ZwdpsACBfTkB58pLdieA2I+va6pkS5aQqu4tYlBaGycdPEsu+IxA5R+5mvVNRtwO4xTpMHmaDYrtg58JwuPXmZo8f9p09dSX2OWal+4TvNjo7WPjOR4/DtXmc8p2QrPk055mBy392uIWnVi5nItpsAO7CtuqTauM8sMH6evPM8q4Fr++0+2p0rRdjg27sr3TqVI/7FTOrYjEDkug7Ja3uq6hWyKg0wZXsDg2V21E2rjoAqty+ssHYnhOtr1N76pm2nduywZWJsYhgB0wpUcuXL4y9YjEDnfB+C6qlhp/ZEZ1tez2ssPvc9/rnyxnykdwzs3xE1BLWsGbKhb4xk4Rw9gPlklemJ1XEYgcrv7K68MHQN3gq1VVbmzO1e+coD65r2DM2+Bdm9YW0fftYKltsd138x/CQKM9WBsDH8Z0nEYgfCrjliJ94iB7ERARiIgIiICIiAiIgIiICIiAiIgIiICIiAiIgIiICIiAiIgIiICIiAiIgIiICIiAiIgIiICIiAiIgIiICIiAiIgIiICIiAiIgIiICIiAiIgIiICIiAiIgIiIH/2Q=="/>
          <p:cNvSpPr>
            <a:spLocks noChangeAspect="1" noChangeArrowheads="1"/>
          </p:cNvSpPr>
          <p:nvPr/>
        </p:nvSpPr>
        <p:spPr bwMode="auto">
          <a:xfrm>
            <a:off x="1679576" y="-68580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86" name="AutoShape 14" descr="data:image/jpeg;base64,/9j/4AAQSkZJRgABAQAAAQABAAD/2wCEAAkGBhQQEBUUEBQVFBQWGRwaGBgVFxcbHBkfFyEdGRkYHh0aHiYeHBkjGRkfHy8gJCcpLCwsGh4xNTMqNSgrLCkBCQoKDgwOGg8PGjQiHyQtKiw0LywwLS4sLC41LC8sNSwpLCwsLCwqKS0pNS4sLC4sKiwsLCwtLTQsLCwpKSksLP/AABEIAFkA8AMBIgACEQEDEQH/xAAcAAACAwEBAQEAAAAAAAAAAAAABgQFBwMCAQj/xABDEAACAQIDBAcEBQoFBQAAAAABAgMAEQQSIQUGMUEHExYiUWFxVIGUoTJyc5GxFCMzNDVCUpKywRVT0dLhYoKTovH/xAAaAQEAAwEBAQAAAAAAAAAAAAAAAQIDBAUG/8QAMxEAAQMCAwUGBQQDAAAAAAAAAQACAxEhBBIxExRBUfAFIoGRscEyYXGh4TNCktEkNIL/2gAMAwEAAhEDEQA/ANxooooiKKKKIiioeL2zBD+lljS38TqD9170v7W6RcOi2w56+U6KFBy3OguTyv4VBcAsXzxx/E5NMcoa9uRt91e6j7Pw5jiVWN2A7x8WOrH3m9SKlajS6KKKKKUUUUURFFFFERRRRREUUVRbz72x4BVzgu73yothoOJJPAVBNLlUe9sbczjQK9oqh3X3ujx4bKpR0tmRrHQ8CCOIq+oDXRGPbI3M01CKKKKlXRRRRREUUUURFFFFERRRRREUUUURFLe/+1Gw+CYxnKzsEBHEZuNvOwNMlJnSYqtDEJHyIHJJAzMSAQFVbi51JuSALVV/wlc2KcWwuI5LK6u9zcJnxaswusX5w+o0QepcgCoWfDLwWZ/rOiD7lVj86ZNxScRi1RUWOGL86yrc5mGiF2bViCbjkLaAVytF183h2AytFeK1OO9hmte2tvHnVPjd8sJDI0cswV10Iyubc+Qtwq6rE99v2hiPrD+la6Huyiy9/G4h0DA5vOl1r+ytsRYpC8D51Byk2I10NtQORFTaSuin9Uk+2P8ASlVfSJvc2c4WFiqr+lYcST+5fkAOPjw9WejalN7DYBK/imraO/OEgYq0oZhxEYLW9SNPnUfDdI2Dc2MjJ5ujAfeL2rI8LhHlYJEjO3JUBJ+4V1x2zZYCBNG8d+GdSL+h4Gs9q5eYe0pz3gBTx9VvcM6uoZCGU6gqQQfQioG1d4oMKVE8gQsCRoxvbjwB8aUOjXZWKjJdu5h2H0HvdjyZR+768/DnUXpZ/SwfUf8AFa0LzlqvRfinjD7XLQ/NNXb7A/54/lf/AG1M2fvThcQ2WKZGbkt7E+gaxPurFcDs6SdssKNIwF7LxsOfzqdsrdfEYiUxpGylD3y4KhPU+POw1rMSO5LiZ2jO4juV+lVuNJ+/e574zJJCRnQFSrGwIJvoeRB/GpuFbE9UIYZYXeMZXmkOZr8u4hOtubHXwpI32wGMgKnEYgyrJcDKSoBGtso04Vd5touzFygxHMwkenXkrHdeOPZbO2IkV53ARYYfzjcb2Nv3ibfdT1s1pn/OTDq7/RiBuVHi55v5DQefGs56K41OLkuBcR3Xy7wBt52rSdr4/wDJ4JJbXyIWt42Gg++kelVGBI2WbRorb3J4qNtnefD4S3XyAMdQouWPnYcvM1H2Jvnh8ZIY4S+axNmUjQcdeHOsaxeLeV2kkJZ2N2J5/wDHlTh0Z7OlGJ60xuIzGwDlTlJuvA+6qiQkrni7QklmDWi33WnyzKilnIVRqSSAAPEk0s4npIwaGwdn80QkfebXpd6UtssZUw6myBQ7j+In6IPkAL+p8qSsJgJJc3VIz5RdsoJsPE1LpCDQKcT2g9khjjGi2fY+9+GxbZYpO/8AwsCrH0vx91T9o7Sjw8ZkmbKgtc2J46DhrxrBIpSpDISGBBBHIjUGtW3nmbFbIDopZpFjbKoJN7gmwGvG9GyEgrTD450sb6jvAV+qndvsD/nj+V/9tfe32B/zx/K/+2sgxGzpYxeSORBe13RlHpcjjXGKIuQqgsx4BQST6Aamq7Vy4z2nMLZR9/7W3bO3swuIkEcModyCQMrDhx4i1W9ZR0fbMlTHozxSKuV9WRgOHiRatXrVjiRdethJnzMzPFDVFKm9e/iYMmOMCSbmL91L8MxHPyHyq923tH8nw0sv8Ckj15fO1YRLKXYsxJZiSSeZOpP31WR+WwXPj8W6EBrNSnHYO+eKxGOhWSTuM9iiqAvA6eJ95rt0sYm88KX0VC38xt+C0t7qNbHYf7RfnpV9v/tgLjWEaIXVVDO6q5Gl8qhgVA1uTa5J8qzrVpqvOEpdhnZ3fuH9pMRcxsoufAa/hWi9H+A6pjG36VrSSD/LVdI0bwdmYtl5Aa0jvtyci3WuB4Kco/8AW1aH0X4MRwFiO/MS3/ahyi/qxY+evhUR/Eq4BoMwonesT32/aGI+sP6VrbKxPfb9oYj6w/pWtJdF6Hav6Tfr7FO/RT+qSfbH+lKzTHzF5pGbizsT7ya0vop/VJPtj/SlIu92yThsZIhFlZi6HxVjf5G491Ud8IXFiWk4WM8FoXRrs9EwSyADPISWPPQkAegt8zTPiMIkgAkVXAIIDAGxHA686yjc/fk4JTHIpeIm4ykZlJ42voQeNqsd4ukwyxlMKrxk8ZGIDDyUC+vnV2vaGrthxkDIADwGi0ys06Wf0sH1H/FastzukAzssGJH5w6K6jRvrAfRPnw9Kreln9LB9R/xWpe4FlQpxczJsKXM+XqqPc3aJw7zzKAWjgYgG9j3kGtvWuW2d8cTirh3yIeKR3UH11ufea97o4Bp2xESfSfDuB6hlIHvtb31RAkHwI+RH+hrCpovHL3tiaAbGq1jo12M0GFLyDKZWzAHSygWW/mdT7xVX0tTaYdOd3b7gB/enDd3awxWGjl5sO95MNGH31nvSFnxO0BDCrOyIBlUX1PeJ8tCNa2dZlAvYxIazCBjL1pT1UPo3xGXaCj+NHX5Zv7VqW3MD1+GliHF0YD1I0+dZRsrZs2Bx2GbERtGDIBc2IObunUEi+vCtN3l3lTAojyIzKzZe7a40Jvr6Ujs01VMC4Ngc2S1DfxWIuhBIYWI0IPIjQj7617o92yJ8GqcHhsjDyH0W94+YNZdt3aIxGJklVcgdr5flc+Z4++m/omRusnP7uVAfW5I+V6zjNHLiwD8mIytuDUKp6SP2g/1E/CrDoz2vHE8kTk55mQJoTewa9zy41X9JH7Qf6ifhXPcTZMkuLjlRbpE4Lm4Frg20JufdT99kDnNxhLRfMevJLhrbdzP1DD/AGYrEjW27mfqGH+zFWi1WvZX6jvp7qm6VP1NPtV/BqRNzf2hh/r/ANjT30qfqafar+DUibm/tDD/AF/7Gj/jTGf7bf8AlbdRRRXQvoFR77Ql9n4gDjkv/KQx+QrFK/QskYZSrC4IsR4g6EViW8+7b4KYqQTGT+bfkR4fWHAj31hKOK8PtSI1Eg00UfdxrYzD/ap/UBVhvNgXkxc0jNHGrSNl6yRVJC90ELqxGnG1VWx5MuJhY8BKhPuYXrnjsW0sryMbs7Ek+p09wGlZVsvMDwIsp5+y7phIlN5Jgw5iFXJPkGcKo9dfQ1q+492wwlKhA+iIP3I07qC/M8WJ5ljWQYLBNPIscYuzmw9/P0A191b1gsKIo0jX6KKFHuFq0iF6r0uzG1cXUsPVd6zTeXcPFT4uWWMR5HYEXex4AcLeVaXVbtLeLD4Zgs0qox5G5NvE2Gg8zpWzgCLr1MTDHK2khoFWbibClweHdJgoZpCwym+hCjw8RU/eLduLGx5JNGGquOKn+48RVorAi4NweBFeDilziPMM5BYLfWwIBNvC5ApQUoriFjY9mdPmsm2h0bYuM/m1WZeRVgD7wxH4muGF6Psa5sYgg8XdQPkSflWy0VTZBcJ7LhrWp68Etbp7lJgbux6yYixa1go5hR+J4moG/u60+MeIwBSEVgczW4kEcvKnSir5RSi63YWMx7KlAkPcfc/EYTEmSYIFKFe61zckHw8qg7y9Hc8mKkfDBOrc5rFrWJ+kLW4X199aVXL8qXP1eYZ8ubLfWwNr28Lm1VyClFkcFFsxGdK1SvuHsPE4NZI5wuRiGXK17Hgw4cCLH3UwYDZSRNI4F3lYs7HifAfVA0ArrjcckMbSSNlRRcnU2+7Wu4NWAAsuiKJkYDBeii7U2YmIiaOQaHgeakahh4EHWqDf7YM2Lw8awgOyPmIuFv3SNL6cTwvTVUefHIjojGzSEhBY65Rc+mnjQgFJYmPaQ7jZZNgejrGSMAyCIc2dlNvcpJNadu/sFMFCIo9ebMeLE8Sf9OQqzoqGsDVjh8HHAat1+az3fHcrE4rFtLEEKFVHeex0GulqtNwt2psGswnCjOVtla/0Qb8vOm6igYAaqW4SNsu1Gt1kR6NMZ/DH/wCT/itL3cwLQYSGKS2ZEANjcXHnVlVftbbkWFCmdsoY2FgTw1JNhooHE8qBobdViwsWGJeD5qs362HLjMOscIUsJAxzG2gDD+9K27m4WKgxcMsgjyo1zZ7ngRwt51patfUV9oWAmqtJhI5JBIdbIoooq660VwxmCSZCkqK6niGFx/8Aa70UUEVsVl++W7uCwZWxmDvchEZSABzu+oF/M1K3W3OwOMi6xWmaxsysygg8bd0cLHjer7fHcv8ALijo+SRBl1FwQdbaagg8/Opu6m7QwMJTNnZjmZrWF7WAA8ABWOTvaWXlNwn+QasGRd9kbs4fCEmCMKx0LElm9LsSbelWlFFagUXqNa1oo0UCKS8OuIR8Sv5EZZJZHLSSMqxsh0Rbm5ICaZQPGnSlmWHaGaSJDHkZ2KzsxzIrG+UIBqy8BrbhVXLCcVob+F/X1XjDbxPLDBHhI0SWRW7r3KRLEcjE5dSMwygD+1fRtYxT58VEiOmELuykkiz6oDe2U8fG9eJNhzYSSNsEiSAQ9SesfLY5s4kPjck3ArltDdSd1K5xIfyXq87sbs/WCQ3/AOk2tVbrnJlA0NR5Lgu+kxjna0JyQ9YvVlmEZuAIpDwL2N9PA1Nw+9UqNMcVGqIkKyoq3L2YlQrcs7EDQcL2rnNsfFT4edWSOENF1ccCMMoJNy7EC1+Qtyrrtvd6aV5WTJrFEEueLxOZMp00U8L+dO8oG2FwSej+F2/xvE4eGWXGRxhQqsgjY3zMbdUb8wbd7hrXvdjbsmIaVZOqbJlIeAsUu17pc8WW3Eaa1Bx+ycXiY3eVUDZoimHz3S0TZmDHhme9vQAVb7Cw04zvPlTNYJDGbrGFvzsLsSdbaaCpFarVheXjWnz8dftbVV+C3rYvhkkCBpWmV7XGXqiQLepHOoeG2tNOwZIoRM+FzhmzjumQjLpfTL3vWvm0NzZHXFFSA8kitFr9Fb5n9Ll3+VXSbHZcVnUKIhhhCuuoIa408LVF+KoBM40d1w9q+KWY4ZRsV2kkDRmBciBLFRfm17sT7uFMWwdtzTTyRzRCIBEdBe7ZXLDv8g3d4DhVLDurimwZjlKBlh6mKNWOXiCzuebHKLC2g8zTHhtnOuMklNsjRRoNdbqWJ0tw1o0GyiFrwWm4FAPVVm2t4Z4J1H5hEMiIqM15ZVYhS4ANlAvzB4Gve9WIePEYNo0Mj5pAqg2uSlhcngo4k+AqtO7eKcsWWJT16yM+a7ShXBUXt3ERBovMjlrdj2jgHfE4aRbZYi5a517y5RYc9am5VhtHh1a6inn11c1uyd5JZWw6yKgMjTrJlvoYNBl9T41HG9WIYYfq40dpjOuUXAvE2VWJvooGrcfKvH+A4qPqWhEZdJcQTmY2Czk2bhrYa2qRsXd+aI4UyZT1X5RnIPHrSCpAtz4nwqL9eCqDMe7fhf8Aj+VH2RvTiZThi8aLHI7Ru2t3ZQ5ugvogy2ueJvUgbwzjGRRSdQokdl6pWzSqAGKyMQbC+XhbmK+YXYE6Q4RRkDwvIzd7QZlkC2011cVE2Ru5iVfDNIsaCNyzgNmZ2KsGldrasSbBeQJ8rO8oG2FBfh7fn8rpsfenEyvhy6IIpXeMtrdiodgyi+iALa51JvXrb8uIbaEKRRR6Ry5GlbuMGCZyVUE6aCx43NSNn7AlRMGGC3hlkd7NycSAW01+kKs8XgHbGQSi2RElVtdbvktYc/ompoSLq7WSOjo4nVvsqrGbwTxYmNG6hFaVYxFe8rKdOt0NlW+oFuFSodrYiaYmBIzh0k6tixIdraO68sqnS3Oxqnwe7mKJjMixKVnWSQhszTEEkuWtooXRUHytU3ZmysUjLAcqQRytJ1iv3pAWLqmUcNT3r8QKgEqGOkJvWh68uvr4h3weTFKkfVNE0hjyAkykLcGaw0WMMOfEa020pbv7FxMRjiZY4o4mJeSMgvPxygi2g1ub66U21ZteK3w5eWkvVftXY4xGW8k0eW/6KQpe9uNuPD8ar+xy+04z4hqYKKtlBWjoWONSEv8AY5facZ8Q1HY5facZ8Q1MFFRlCjYR8kv9jl9pxnxDUdjl9pxnxDUwUUyhN3j5Jf7HL7TjPiGo7HL7TjPiGpgoplCbCPkl/scvtOM+IajscvtOM+IamCimUJu8fJL/AGOX2nGfENR2OX2nGfENTBRTKE3ePkl/scvtOM+IajscvtOM+IamCimUJu8fJL/Y5facZ8Q1HY5facZ8Q1MFFMoTYR8kv9jl9pxnxDUdjl9pxnxDUwUUyhN3j5Jf7HL7TjPiGo7HL7TjPiGpgoplCbvHyS/2OX2nGfENR2OX2nGfENTBRTKE3ePkl/scvtOM+IajscvtOM+IamCimUJu8fJL/Y5facZ8Q1HY5facZ8Q1MFFMoTd4+SX+xy+04z4hqOxy+04z4hqYKKZQm7x8lUbP3cWGQOJsS9r92SVmXXyNW9FFSBRaNYGCjV//2Q=="/>
          <p:cNvSpPr>
            <a:spLocks noChangeAspect="1" noChangeArrowheads="1"/>
          </p:cNvSpPr>
          <p:nvPr/>
        </p:nvSpPr>
        <p:spPr bwMode="auto">
          <a:xfrm>
            <a:off x="1679575" y="-509588"/>
            <a:ext cx="2857500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87" name="AutoShape 16" descr="data:image/jpeg;base64,/9j/4AAQSkZJRgABAQAAAQABAAD/2wCEAAkGBhQQEBUUEBQVFBQWGRwaGBgVFxcbHBkfFyEdGRkYHh0aHiYeHBkjGRkfHy8gJCcpLCwsGh4xNTMqNSgrLCkBCQoKDgwOGg8PGjQiHyQtKiw0LywwLS4sLC41LC8sNSwpLCwsLCwqKS0pNS4sLC4sKiwsLCwtLTQsLCwpKSksLP/AABEIAFkA8AMBIgACEQEDEQH/xAAcAAACAwEBAQEAAAAAAAAAAAAABgQFBwMCAQj/xABDEAACAQIDBAcEBQoFBQAAAAABAgMAEQQSIQUGMUEHExYiUWFxVIGUoTJyc5GxFCMzNDVCUpKywRVT0dLhYoKTovH/xAAaAQEAAwEBAQAAAAAAAAAAAAAAAQIDBAUG/8QAMxEAAQMCAwUGBQQDAAAAAAAAAQACAxEhBBIxExRBUfAFIoGRscEyYXGh4TNCktEkNIL/2gAMAwEAAhEDEQA/ANxooooiKKKKIiioeL2zBD+lljS38TqD9170v7W6RcOi2w56+U6KFBy3OguTyv4VBcAsXzxx/E5NMcoa9uRt91e6j7Pw5jiVWN2A7x8WOrH3m9SKlajS6KKKKKUUUUURFFFFERRRRREUUVRbz72x4BVzgu73yothoOJJPAVBNLlUe9sbczjQK9oqh3X3ujx4bKpR0tmRrHQ8CCOIq+oDXRGPbI3M01CKKKKlXRRRRREUUUURFFFFERRRRREUUUURFLe/+1Gw+CYxnKzsEBHEZuNvOwNMlJnSYqtDEJHyIHJJAzMSAQFVbi51JuSALVV/wlc2KcWwuI5LK6u9zcJnxaswusX5w+o0QepcgCoWfDLwWZ/rOiD7lVj86ZNxScRi1RUWOGL86yrc5mGiF2bViCbjkLaAVytF183h2AytFeK1OO9hmte2tvHnVPjd8sJDI0cswV10Iyubc+Qtwq6rE99v2hiPrD+la6Huyiy9/G4h0DA5vOl1r+ytsRYpC8D51Byk2I10NtQORFTaSuin9Uk+2P8ASlVfSJvc2c4WFiqr+lYcST+5fkAOPjw9WejalN7DYBK/imraO/OEgYq0oZhxEYLW9SNPnUfDdI2Dc2MjJ5ujAfeL2rI8LhHlYJEjO3JUBJ+4V1x2zZYCBNG8d+GdSL+h4Gs9q5eYe0pz3gBTx9VvcM6uoZCGU6gqQQfQioG1d4oMKVE8gQsCRoxvbjwB8aUOjXZWKjJdu5h2H0HvdjyZR+768/DnUXpZ/SwfUf8AFa0LzlqvRfinjD7XLQ/NNXb7A/54/lf/AG1M2fvThcQ2WKZGbkt7E+gaxPurFcDs6SdssKNIwF7LxsOfzqdsrdfEYiUxpGylD3y4KhPU+POw1rMSO5LiZ2jO4juV+lVuNJ+/e574zJJCRnQFSrGwIJvoeRB/GpuFbE9UIYZYXeMZXmkOZr8u4hOtubHXwpI32wGMgKnEYgyrJcDKSoBGtso04Vd5touzFygxHMwkenXkrHdeOPZbO2IkV53ARYYfzjcb2Nv3ibfdT1s1pn/OTDq7/RiBuVHi55v5DQefGs56K41OLkuBcR3Xy7wBt52rSdr4/wDJ4JJbXyIWt42Gg++kelVGBI2WbRorb3J4qNtnefD4S3XyAMdQouWPnYcvM1H2Jvnh8ZIY4S+axNmUjQcdeHOsaxeLeV2kkJZ2N2J5/wDHlTh0Z7OlGJ60xuIzGwDlTlJuvA+6qiQkrni7QklmDWi33WnyzKilnIVRqSSAAPEk0s4npIwaGwdn80QkfebXpd6UtssZUw6myBQ7j+In6IPkAL+p8qSsJgJJc3VIz5RdsoJsPE1LpCDQKcT2g9khjjGi2fY+9+GxbZYpO/8AwsCrH0vx91T9o7Sjw8ZkmbKgtc2J46DhrxrBIpSpDISGBBBHIjUGtW3nmbFbIDopZpFjbKoJN7gmwGvG9GyEgrTD450sb6jvAV+qndvsD/nj+V/9tfe32B/zx/K/+2sgxGzpYxeSORBe13RlHpcjjXGKIuQqgsx4BQST6Aamq7Vy4z2nMLZR9/7W3bO3swuIkEcModyCQMrDhx4i1W9ZR0fbMlTHozxSKuV9WRgOHiRatXrVjiRdethJnzMzPFDVFKm9e/iYMmOMCSbmL91L8MxHPyHyq923tH8nw0sv8Ckj15fO1YRLKXYsxJZiSSeZOpP31WR+WwXPj8W6EBrNSnHYO+eKxGOhWSTuM9iiqAvA6eJ95rt0sYm88KX0VC38xt+C0t7qNbHYf7RfnpV9v/tgLjWEaIXVVDO6q5Gl8qhgVA1uTa5J8qzrVpqvOEpdhnZ3fuH9pMRcxsoufAa/hWi9H+A6pjG36VrSSD/LVdI0bwdmYtl5Aa0jvtyci3WuB4Kco/8AW1aH0X4MRwFiO/MS3/ahyi/qxY+evhUR/Eq4BoMwonesT32/aGI+sP6VrbKxPfb9oYj6w/pWtJdF6Hav6Tfr7FO/RT+qSfbH+lKzTHzF5pGbizsT7ya0vop/VJPtj/SlIu92yThsZIhFlZi6HxVjf5G491Ud8IXFiWk4WM8FoXRrs9EwSyADPISWPPQkAegt8zTPiMIkgAkVXAIIDAGxHA686yjc/fk4JTHIpeIm4ykZlJ42voQeNqsd4ukwyxlMKrxk8ZGIDDyUC+vnV2vaGrthxkDIADwGi0ys06Wf0sH1H/FastzukAzssGJH5w6K6jRvrAfRPnw9Kreln9LB9R/xWpe4FlQpxczJsKXM+XqqPc3aJw7zzKAWjgYgG9j3kGtvWuW2d8cTirh3yIeKR3UH11ufea97o4Bp2xESfSfDuB6hlIHvtb31RAkHwI+RH+hrCpovHL3tiaAbGq1jo12M0GFLyDKZWzAHSygWW/mdT7xVX0tTaYdOd3b7gB/enDd3awxWGjl5sO95MNGH31nvSFnxO0BDCrOyIBlUX1PeJ8tCNa2dZlAvYxIazCBjL1pT1UPo3xGXaCj+NHX5Zv7VqW3MD1+GliHF0YD1I0+dZRsrZs2Bx2GbERtGDIBc2IObunUEi+vCtN3l3lTAojyIzKzZe7a40Jvr6Ujs01VMC4Ngc2S1DfxWIuhBIYWI0IPIjQj7617o92yJ8GqcHhsjDyH0W94+YNZdt3aIxGJklVcgdr5flc+Z4++m/omRusnP7uVAfW5I+V6zjNHLiwD8mIytuDUKp6SP2g/1E/CrDoz2vHE8kTk55mQJoTewa9zy41X9JH7Qf6ifhXPcTZMkuLjlRbpE4Lm4Frg20JufdT99kDnNxhLRfMevJLhrbdzP1DD/AGYrEjW27mfqGH+zFWi1WvZX6jvp7qm6VP1NPtV/BqRNzf2hh/r/ANjT30qfqafar+DUibm/tDD/AF/7Gj/jTGf7bf8AlbdRRRXQvoFR77Ql9n4gDjkv/KQx+QrFK/QskYZSrC4IsR4g6EViW8+7b4KYqQTGT+bfkR4fWHAj31hKOK8PtSI1Eg00UfdxrYzD/ap/UBVhvNgXkxc0jNHGrSNl6yRVJC90ELqxGnG1VWx5MuJhY8BKhPuYXrnjsW0sryMbs7Ek+p09wGlZVsvMDwIsp5+y7phIlN5Jgw5iFXJPkGcKo9dfQ1q+492wwlKhA+iIP3I07qC/M8WJ5ljWQYLBNPIscYuzmw9/P0A191b1gsKIo0jX6KKFHuFq0iF6r0uzG1cXUsPVd6zTeXcPFT4uWWMR5HYEXex4AcLeVaXVbtLeLD4Zgs0qox5G5NvE2Gg8zpWzgCLr1MTDHK2khoFWbibClweHdJgoZpCwym+hCjw8RU/eLduLGx5JNGGquOKn+48RVorAi4NweBFeDilziPMM5BYLfWwIBNvC5ApQUoriFjY9mdPmsm2h0bYuM/m1WZeRVgD7wxH4muGF6Psa5sYgg8XdQPkSflWy0VTZBcJ7LhrWp68Etbp7lJgbux6yYixa1go5hR+J4moG/u60+MeIwBSEVgczW4kEcvKnSir5RSi63YWMx7KlAkPcfc/EYTEmSYIFKFe61zckHw8qg7y9Hc8mKkfDBOrc5rFrWJ+kLW4X199aVXL8qXP1eYZ8ubLfWwNr28Lm1VyClFkcFFsxGdK1SvuHsPE4NZI5wuRiGXK17Hgw4cCLH3UwYDZSRNI4F3lYs7HifAfVA0ArrjcckMbSSNlRRcnU2+7Wu4NWAAsuiKJkYDBeii7U2YmIiaOQaHgeakahh4EHWqDf7YM2Lw8awgOyPmIuFv3SNL6cTwvTVUefHIjojGzSEhBY65Rc+mnjQgFJYmPaQ7jZZNgejrGSMAyCIc2dlNvcpJNadu/sFMFCIo9ebMeLE8Sf9OQqzoqGsDVjh8HHAat1+az3fHcrE4rFtLEEKFVHeex0GulqtNwt2psGswnCjOVtla/0Qb8vOm6igYAaqW4SNsu1Gt1kR6NMZ/DH/wCT/itL3cwLQYSGKS2ZEANjcXHnVlVftbbkWFCmdsoY2FgTw1JNhooHE8qBobdViwsWGJeD5qs362HLjMOscIUsJAxzG2gDD+9K27m4WKgxcMsgjyo1zZ7ngRwt51patfUV9oWAmqtJhI5JBIdbIoooq660VwxmCSZCkqK6niGFx/8Aa70UUEVsVl++W7uCwZWxmDvchEZSABzu+oF/M1K3W3OwOMi6xWmaxsysygg8bd0cLHjer7fHcv8ALijo+SRBl1FwQdbaagg8/Opu6m7QwMJTNnZjmZrWF7WAA8ABWOTvaWXlNwn+QasGRd9kbs4fCEmCMKx0LElm9LsSbelWlFFagUXqNa1oo0UCKS8OuIR8Sv5EZZJZHLSSMqxsh0Rbm5ICaZQPGnSlmWHaGaSJDHkZ2KzsxzIrG+UIBqy8BrbhVXLCcVob+F/X1XjDbxPLDBHhI0SWRW7r3KRLEcjE5dSMwygD+1fRtYxT58VEiOmELuykkiz6oDe2U8fG9eJNhzYSSNsEiSAQ9SesfLY5s4kPjck3ArltDdSd1K5xIfyXq87sbs/WCQ3/AOk2tVbrnJlA0NR5Lgu+kxjna0JyQ9YvVlmEZuAIpDwL2N9PA1Nw+9UqNMcVGqIkKyoq3L2YlQrcs7EDQcL2rnNsfFT4edWSOENF1ccCMMoJNy7EC1+Qtyrrtvd6aV5WTJrFEEueLxOZMp00U8L+dO8oG2FwSej+F2/xvE4eGWXGRxhQqsgjY3zMbdUb8wbd7hrXvdjbsmIaVZOqbJlIeAsUu17pc8WW3Eaa1Bx+ycXiY3eVUDZoimHz3S0TZmDHhme9vQAVb7Cw04zvPlTNYJDGbrGFvzsLsSdbaaCpFarVheXjWnz8dftbVV+C3rYvhkkCBpWmV7XGXqiQLepHOoeG2tNOwZIoRM+FzhmzjumQjLpfTL3vWvm0NzZHXFFSA8kitFr9Fb5n9Ll3+VXSbHZcVnUKIhhhCuuoIa408LVF+KoBM40d1w9q+KWY4ZRsV2kkDRmBciBLFRfm17sT7uFMWwdtzTTyRzRCIBEdBe7ZXLDv8g3d4DhVLDurimwZjlKBlh6mKNWOXiCzuebHKLC2g8zTHhtnOuMklNsjRRoNdbqWJ0tw1o0GyiFrwWm4FAPVVm2t4Z4J1H5hEMiIqM15ZVYhS4ANlAvzB4Gve9WIePEYNo0Mj5pAqg2uSlhcngo4k+AqtO7eKcsWWJT16yM+a7ShXBUXt3ERBovMjlrdj2jgHfE4aRbZYi5a517y5RYc9am5VhtHh1a6inn11c1uyd5JZWw6yKgMjTrJlvoYNBl9T41HG9WIYYfq40dpjOuUXAvE2VWJvooGrcfKvH+A4qPqWhEZdJcQTmY2Czk2bhrYa2qRsXd+aI4UyZT1X5RnIPHrSCpAtz4nwqL9eCqDMe7fhf8Aj+VH2RvTiZThi8aLHI7Ru2t3ZQ5ugvogy2ueJvUgbwzjGRRSdQokdl6pWzSqAGKyMQbC+XhbmK+YXYE6Q4RRkDwvIzd7QZlkC2011cVE2Ru5iVfDNIsaCNyzgNmZ2KsGldrasSbBeQJ8rO8oG2FBfh7fn8rpsfenEyvhy6IIpXeMtrdiodgyi+iALa51JvXrb8uIbaEKRRR6Ry5GlbuMGCZyVUE6aCx43NSNn7AlRMGGC3hlkd7NycSAW01+kKs8XgHbGQSi2RElVtdbvktYc/ompoSLq7WSOjo4nVvsqrGbwTxYmNG6hFaVYxFe8rKdOt0NlW+oFuFSodrYiaYmBIzh0k6tixIdraO68sqnS3Oxqnwe7mKJjMixKVnWSQhszTEEkuWtooXRUHytU3ZmysUjLAcqQRytJ1iv3pAWLqmUcNT3r8QKgEqGOkJvWh68uvr4h3weTFKkfVNE0hjyAkykLcGaw0WMMOfEa020pbv7FxMRjiZY4o4mJeSMgvPxygi2g1ub66U21ZteK3w5eWkvVftXY4xGW8k0eW/6KQpe9uNuPD8ar+xy+04z4hqYKKtlBWjoWONSEv8AY5facZ8Q1HY5facZ8Q1MFFRlCjYR8kv9jl9pxnxDUdjl9pxnxDUwUUyhN3j5Jf7HL7TjPiGo7HL7TjPiGpgoplCbCPkl/scvtOM+IajscvtOM+IamCimUJu8fJL/AGOX2nGfENR2OX2nGfENTBRTKE3ePkl/scvtOM+IajscvtOM+IamCimUJu8fJL/Y5facZ8Q1HY5facZ8Q1MFFMoTYR8kv9jl9pxnxDUdjl9pxnxDUwUUyhN3j5Jf7HL7TjPiGo7HL7TjPiGpgoplCbvHyS/2OX2nGfENR2OX2nGfENTBRTKE3ePkl/scvtOM+IajscvtOM+IamCimUJu8fJL/Y5facZ8Q1HY5facZ8Q1MFFMoTd4+SX+xy+04z4hqOxy+04z4hqYKKZQm7x8lUbP3cWGQOJsS9r92SVmXXyNW9FFSBRaNYGCjV//2Q=="/>
          <p:cNvSpPr>
            <a:spLocks noChangeAspect="1" noChangeArrowheads="1"/>
          </p:cNvSpPr>
          <p:nvPr/>
        </p:nvSpPr>
        <p:spPr bwMode="auto">
          <a:xfrm>
            <a:off x="1679575" y="-509588"/>
            <a:ext cx="2857500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88" name="AutoShape 20" descr="data:image/jpeg;base64,/9j/4AAQSkZJRgABAQAAAQABAAD/2wCEAAkGBggQEQkUEwgWEhUVGB8aFBcWGRwaHRgdHxsfIR8cHx4jJCggIyUnHiMiHy8gJDM1LCwsGiE6NjErNSosLCkBCQoKDQwNGQ4PGTIlHiQ1MzU1NDQ1LSwzNjUvNS8yLSkwLDUvNC8qLi8sNTAuNCw0NDQpLzA1LSksNTUsLSw1LP/AABEIAEUAXwMBIgACEQEDEQH/xAAbAAACAgMBAAAAAAAAAAAAAAAABQQHAgMGAf/EAEQQAAIBAQUEBgQKBwkAAAAAAAECEQMABAUSIQYiMUEHE1FhcZEyU4HRFBYjQlVzk6GxshU0UnKCwcIlVGJjg5Kjw9L/xAAZAQACAwEAAAAAAAAAAAAAAAAAAgEDBAX/xAApEQABAwMCBQMFAAAAAAAAAAABAAIDBBExEiETIkGh8FGxwRQyUnHh/9oADAMBAAIRAxEAPwCw9v8Aa++Yf8B6qijdZnnPm0y5YiCO2y/CNu8VvFyxWuLtSz0CIUBoI4tO9PC0Lpm4YR/qf9ds+iSglS74sjCVZgrDuKEH7rdVscYpBIRv/VyXSyGrMQdtb4WWyfSXfr1ervRq3ekqvIBUNMxI4sRys12921vGHm5rSpI7OGLZ50AgDgRxM+VqoHXXK9D9qhV8yjfzj77OOkfFFvF+qlWlURVXyzfi1tJpIzO0gctvPdZRWSCBwJ5r+eys7Yfaapf7u9R0VXVyrBZjgCDqSeB+63G4n0s4kla8pTutJkVyqEh5IBgHRo1sr2D2hN1p46M0fI50/eByj8w8rK9i8N+EX64IRIDZm8F1++I9tlbSxsfI5w2GPdM6rkeyNrDzHPsrA2w26xS4tcFF2pFnpBqmYNo0wQIYaeNo2yPSVfL1eqNGtQporghSgac0SBqx462V9MP6zcfqj+c24a53qpSqUaimGRgy+IMizQ0sckANtylmqpYqgi+wKv3afGhc7req0AlRuA8Cx0A8/uFq2PTBjH9zoeT/APu0rpQ2kp1qWFU0bdqKKzeBEKPzeQtXZ52ijpGGO8g3KmtrHiXTG7YK4drNuL9dKOEVEoU2NdMzBg0A5VOkEdvOzDYPai9X+leHqUkUq+UZJiInmTbjekj9V2Z+q/op2c9D36tfvrf6RbM+FgpdYG9/laY5pDV6CdrfC96WMLr1lw4oRul9GMTOTgx3Z04EgnlNsuia43mlSxEVLuyEusZlInd5Txs022VibiApLHOBA1Po6Tp5ZhPY/AZ7EXdkS9g0ChzDQpk5fV0/5+Nk4h+k0eZVnDH1mvzC5DbzZSmb5VqmvkWqAeC8Yg6syrymAZ7rLcC2Oo1rzdB8J6xcwNQHKd0axKM4HZvRaxds7ozUqTqDKGCQSDB7w6c45+w2XbGXSo1Wo7KSFWFJObU9hNSpy7I9trWVLhBnAsqX0rDUYybqrrxs3iyPVT4BVOUlZCNBg8ZiI5277os2bqUnvVd2UnLkUKc0SZO8N0nQDdJjnbZtJhDC818tyLZiGBWlm4jXUXduf+Ke8W67Zy6NTu9IMpDNvNMzr4s3AQOPlwtNTVOdDb1UU1K1s1/RcT0qYPWrVbq6uN2nENug7x+cdwHuJE8pty182VvvwTDqguhDZqiVJgAANKkkwIgkTMaC1g7ZgmvdgFObJpAP7R0nd8s48G4Wzu2F1Gw+opu7K6uXUFcpkHwQ8J1Efvc7EVQ6OJnnqiWnbJK/z0VcJsvUbqRUvu8QFQCI7gpdkzfwyOwm27ajZOvTr1hShgIUL6LGFAMAwG7YUk68Ldns3h9ZrxRY0mCiWLQwDEd8rm1jU5/3jaPjdNnvN/VKTMS2oCmToOWUZv8Ak8Ba4VLuJa+AqTTM4d7ZKidIGG3ypdtnFS7MxWlDaejup6R4D22ddFmH1aN3vQZlOZ53TI9EfO9E/wAJI77bdprpUalhAW7MxCcAhJXdX/L3fNPZym7EzkvU8c+s+HbrP+5vHlbI+Qmm0+ZWxkYFVq8wuksWhX+/NSa7kx1ZJDk8Rukg+GhB8RZZR2krZaWegA8k1FHJMoYRJAnfQGTEk2wiNxFwt5ka02K6CxZIu1FE9Yfg7ZFQuzSpiGKkQDrqNCNNbbqG0NFygW7VGJJmApjKUBMhoI3x6M8+yxwnjogSsPVSMYvFSnSZlaDmQTx4uoP3GyyrtDe/kooUxnbdzMYy9ZkM6aHUHnztKvmKFLxTptTXqigLMeIYlsvdG6fbFoFPaG79XUNa5LlzNAAX0AFcSGIkwwJA52tYzbdt1U9++zrLaNpqhL5bqCJyqc0AnOqzMag5p0nQd9t/6cvCuVe7KoVlRyHnVlJkacPf3W8bFLgrVibiQRmGbKgzdWwBAM9sEFoGlvDtDcypYXVmjMzwEOXIcsk5oPdE6A2NI6NUaj1co9Daes7UB1SKCQWLFgMrIzAgkD9k68D+GyhtG5CHqQRIUywzSyZpgACOA8+y3qYthc1FW4zDaBVTVhUCDnocx0zRpJt6cZuA32uBUgEAlUndcIVBnTebiYGp1tJaPxUBx/NY/GStCTdlDMEYAMTo6M3JZkZT3fhafg1/autZ+RKlR2BqVNo82NoTY1h7hZuJYRLbqEKFbJPHWDwyzpNmGE3vrEzfBDS1Ijd1g5eR7udkeAG/bZOwku+663Xy5UKyMlSmGU8Qe4zbVWwm5u1VmoAswAYyQYUyvA6EGDI10HYLe3/F7hd8nXXxKWacudgsxExPZI87Q/jdgH0zQ+0X32RrZLcoKscY781lvOAYeeN3njMsxnMSTMnXUkyeE6W30MPu6HMEObXUszHXLOpJPzR5Wg/G7APpmh9ovvsfG7APpmh9ovvsxbKeh7pQ6IYI7KZe8KudbrOsoBsyhWmdQDIHnrbCvglxfOWo+lmzQzCQwAYGCJBCjThoLRvjdgH0zQ+0X32PjdgH0zQ+0X32A2UYB7oLojkjspdXCbmwg0AdSeJ4sQSePGQDPIjSyC80MNqSnXGlvOrA52JmrlzFp5sPnyJPCzT43YB9M0PtF99lv6Q2X+W/tynv8flU9YX/ABPlayMPGQVXIWHBCmG84MpUhXaXgQKhXNnzSo4RnXUrzFgXjCGLo1OMsmRmyjPUI0bTXOvsPDhZcL3s2DUYbRUwSZBFSkIMkzoNTqRJk29a+bM6gbQoARqOtTUh2dSfBmJ7DpM2bR++6TX+uyZNVwZWq0yCdxi7HOQArS2Zj2NrraZhdO4/LtSWCTDzmBB4xDaj0pjhvd9kD3rZlg4O0KHMHD/KoMwcyQfbwj2zZ1gFTDylXqL6lYZt4pkgGBpugDhZHts3qrI3Xd0TJqaGJUHxtj1FL1Q8hYsWzLTZHUUvVDyFjqKXqh5CxYtN1FgjqKXqh5Cx1FL1Q8hYsWLosEdRS9UPIWOopeqHkLFixdFgjqKXqh5Cx1FL1Q8hYsWLosEdRS9UPIWyVFHBQPCxYtCmy//Z"/>
          <p:cNvSpPr>
            <a:spLocks noChangeAspect="1" noChangeArrowheads="1"/>
          </p:cNvSpPr>
          <p:nvPr/>
        </p:nvSpPr>
        <p:spPr bwMode="auto">
          <a:xfrm>
            <a:off x="1679576" y="-395288"/>
            <a:ext cx="1133475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89" name="AutoShape 26" descr="data:image/jpeg;base64,/9j/4AAQSkZJRgABAQAAAQABAAD/2wCEAAkGBhEQEBMQDxEWFRAWEhQUEBUUDw8QEhERFBIVFhgRFRIXHyYgGhklGRIUHy8gJCcpLCwsFR49NTAqNSYrLCkBCQoKDgwOGg8PGiwkHiM0KSwxNTUvKiw1Li8pLzAvLywvLC8sLCwtNC81LSwzLyw1KSwpLSwqLDUpKSwvKSwpLP/AABEIAKAA4AMBIgACEQEDEQH/xAAbAAEAAwEBAQEAAAAAAAAAAAAABQYHBAECA//EAEYQAAEDAQQFBwcJCAEFAAAAAAEAAgMRBAUSIQYHEzFBIjJRYXFzkRc1UnKBsbIUM0JUlKHB0dIjNGKSk7Ph8CQVFiU2dP/EABoBAQACAwEAAAAAAAAAAAAAAAACBAEFBgP/xAAxEQACAQIDBAkDBQEAAAAAAAAAAQIDEQQSITFBUYEFEzNCYZGhsfBx0eEUIzJSwSL/2gAMAwEAAhEDEQA/ANxREQBERAEREAREQBEVK0t1ji77RsDZzJyGvxbYM3k5UwnoQhUqRprNJ6F1RZh5a2/Uz9pH6F75ax9TP2kfoQr/AKyj/b0ZpyLMPLY36mftA/Quix63XTOwx2FxPH/kigHSTgyWJSUVeWwlHFUpvLF3f0Zo9UVHvHWayBmJ8HKPNaJs3Hq5G7rUR5ax9TP2lv6F50qsaqzQd0elWtCjLLN2Zp6LMPLW36mftA/Qnlsb9TP2gfoXtY8f1tD+3uaeiqehmnYvJ8rRAY9m1rqmUPxYiRTmim5WxYLEJxms0dgREQmEREAREQBERAEREAREQBERAEREAKznT67455yx4zDGUI5zSQcx4bloyyXWDeWwvZpPMdBGH9mJ/K9iqYynOdJ9W9VquRF1IQt1ivF6PmUea53snbC485wDXcC0nnf4Vmk0XgLMIaQ6mT8RLq9J4exdd5WATMpWjwcUbvRcNxr0KFhvu0yu+ThrWy1LXvzq0DnOpuB/wtQ8RXxMVKErZdu7n+CCw1DCycZxzKX8dL8vyRV1XK6d5G5jTR7uw7m9JVptM8Vii5LQPRbXN7ukn8V0wxMs8VBkxgqTxy3uPSSqPed4OnkLzu3NHot4BekHPpCrr/Bevz0POah0bS01qS9Pnqfla7W+V5e81cfADoA4BfiiLfxSirI5yUnJ3e0IiLJg0jUt87au7j+Ny1lZNqW+etXdx/G5aysM6HBdiufuERFguBERAEREAREQBERAEREAREQBERACsZ1uWR5tu0DSWbFgLgKgGrsj0b1syyvWBfuwvHA8VjMMZNBymmrhXrGW5eNaVSMc1NXfAr4iFOcctR2XEitHrbtLO2pzZyXHqG4+FF9XTGHF9oIzkPI6om5N8aV8F5Nd7XQyfJi1plANQTgPWKbiQSF93Xbw4bJzdnKwAGM9AFKtPELl6mqnOmtr1XBbff2NjSvF04VHsWj3N7Pb38Dg0utmGNsQ3vNXeq3/AD7lUlK6S2jHaHDg0Bg9mZ+8lR8lle0YnMcG8CWuA8V0OAgqVCKe16+ZzXSFR1sRJrYtPI/JEXbdl0yWh1GCjRznHcPzPUrk5xhHNJ2RRp05VJKMVdnGBXIb+HWpSzaOSuGOSkTOJeaGnq/mp4QWewsxkVfuBNMbz0N6AqzeV7STuq88n6LRzR+Z61QhiKmJf7StHi/8RsamGpYVfvO8uC3fVmi6pY4WzWkQvc8iOPE4gNaeW6mEb+laeFk2pb521d3H8blrKvRjlVr3L+ElmpJpW2hERSLQREQBERAEREAREQBERAEREAREQBYprd84juI/e9bWsU1u+cB3EfxPWUUMf2XMgtHr52LsDz+ycf5HH6Q6ulWe8btEwGeGRucbxvae0cOpZ+rjoxee0j2bjy2butnA+zd4LR9JYdwf6int3/Pcl0XiVUTw1XVPZ9vsRtzWI/LHCcVkAc+hzDnZcrrGZKtckYcC1wq05EHMEFR982BzwJYspo82EUzHFhUJHf1otBELA1rnZFzQQQOJ35ZdCpzhPGWqxaVtvhbeXYThgb0pJu7ut977vqct33JtpntBpE1xBd1VNAOshWySSOzQ1pRjRkBvJ6B0kr9LFY2xMEbBkPEni49ZVU0mvPaSbNp5DMu1/E/gp5p4+sodxfPNkHGHR1Bzt/2/nkiOt9udM8vfv4Dg0eiFzIi6SMVBKMdiOXnJzk5SerNI1LfPWru4/jctZWTalvnrV3cfxuWsrLN/gexXP3CIiwXAiIgCIiAIiIAiIgCIiAIiIAiIgBWS6y3WY2/BaGuB2LCJGncKuyI8fFa0sU1u+cR3EfxPUJwzq12voVMXUyU72T+pC2rRZ9McDxIzeNwdTq4FcF3Wh1nna5wIINHg5HCcjl2e5LtveSB1WmrfpNJ5J/I9atbdhbY6kVpkeEkZ7f8AQtbWq1aCy1lmg9L7+aK9CjRxDUqDyzWtt2nBkk54AJJyAqT1AVqofR6yA47RhoZHHAPRjr+J9y+77qyztjqcJLWSPpzYxvcadQUpCG4W4KYKDDTMYQMqLRXdOi7d525L7nQWVWur91X5v7HNe9t2ML3/AEqUb6xyH5+xZ+VZdMbVnHEOt7vcPx8VWlv+iqOSjm3yOc6XrdZXyLZEIiLamoNI1LfPWru4/jctZWT6lgdraTw2cYrwridl961cKJ0OC7FHqIiFwIiIAiIgCIiAIiIAiIgCIiAIiIAsU1u+cR3EfxPW1rFNb3nEdxH73rKKGP7HmikrosNufC8PYc+I4OHQQudFiUVJZXsNHGTg80XZmhWC2snjD27jk4HPCeLSuOWN1lOOMF1nrWSMZmKv02dXSFW7ivTYSCp/ZuyeOjod7Fed/wDuRXK4qi8JUttg/nmuJ2GErrGU82ya+eT4FNtTRa7ZRruSaAH+Brakj7/FWaO5oGtwiJpHW2pPaVDW6x/I522hgrCTRwH0S4UIHV0KdivGJzcQkbh6cTRTtB3KeLqTcIdU3kt6rieWDpwjOp1yWe/o+HgVHSC6hBIMHMcCWjfhIOY+8eK+rkuEznG6oiHHcXdTfzUlOwW6cBtdhEOU7diJNaDtp9ysLGBoDWigGQA3AdAVitj6lKjGn37a+H5K9Ho6nVryqdy+nj+Cw6BwNY97WABojFAPWV1CoOr68RJarTG3mxxsFelxe6vsFAFfwtlgISjQjm27fMtznGUnk2bPIIiK6QCIiAIiIAiIgCIiAIiIAiIgCIiALFNb3nEdxH73ra1imt3zgO4j971lFDH9jzKSiIsmhCuei9v2kWA85mXa07vy9ipiktH7Zsp2k813Id2O3ffRUcfQ66i+K1RsOjsR1FdN7Ho+ZdrRA2RrmPFWuFD/AL0qh2i6nsn2FKuxUaac4Hc7w9yv7jTfu4noChbmG2lktTt1cEPU0bz/AL0laHA4iVCM5bv93HQ9IYaFecI96/pv/BJXfYmwxiNvDefSdxcua/rx2MJIPLdyWdR4u9g/BSKpek9t2k5aDyWckdu9x8fcoYKk8TXvLXeyePrLC4e0NNyLjqW+etXdx/G9aysm1LfPWru4/jctZXWmswXYrn7hERC4EREAREQBERAEREAREQBERAEREAVdvzQWyW2XbWhry/CG8mRzRhFaZDtKsSzXWtM5tosWB7m4i4PwyPYHDaRZENIrzj4oeFdxULyV0THkou70JP6z08k93ehJ/WevnWrIWXfiY5zXCaMAte5pAJIIqCOC80e0Ps81ks8sjpy98LHPIttqFXFoJNA7JZPFwp58iguPzQ+vJPd3oSf1nr3yUXd6En9d68vvR5ljsNtfDJNyoKgPtEsmBzKkOY4moPK+5RmgWjsVrsLJpnzmUvkGIWu0tNGvIFAHU3LBjLBSUcivt+aFkn0Isr2ljtpQih/aEGnaln0GssbQxgeGgUA2h/JV2C+LRd15x2GaZ01lmw7F0pxSxl5LRy+NHCmfAhR7bN8ov+ezSPk2NHOwNtE0YxCJhywuFMyTReH6WjbLlVvoezxTun3r5fngXb/s6z/x/wA/+FGO1VXcSSWSVJJP7d+8qN0wu6a7IhbLBaJWta9okilmfPE5rjQGjySM6V7eCuFxXoLZZYp6UEjKkVOR3ObXtBUqdGnT/gkjMpqtLJUV2teJy6P6H2awOe6zNcC8AOxSOfk0kile0qbqs31Pzvf8rMj3OIdE0YnvfQUfkMRNNylAJflLycVaADi/b7I80HPZ4+Iy3cCV7EKVRZE4qyZdkRFgtBERAEREAREQBERAEREAREQBERAFmWtv94sHrv8A7sC01Zlrb/eLv9d/92BCri+yfL3JfW55tPfRe8po0+8/kdn2UdlMexZgxy2gOLcIpiAFKr3W35tPfRe8qd0Q/cLL/wDPF8AWSOW9d67ji0nMn/SbQZgBL8mdtA3NofTMN6lXNX+lFns13MZMZMQfKaNs88mKrzuc1pB8VbNNz/4619w/3KK1U+bI+8l/uFBJPr1bh/pFWK7J7zvJlvlhfDZYcOxbIMMkhaSQcPDlGpPUAo4W7Y6RTybOSTkkYYmY35wszw1GS1aizK7P/Zp/Ud/ZYhCrTyZbPVyR7pBfhveUXbH/AMZuMOlNoGCV5bmGMi4njQnOg4LQbsu9lnhjgj5kbA1td5A4nr4+1U/WdoyZI226z1FogzcW850bTXEP4mnMdVVOaGaTNt9lbLltW0ZO30ZAN4HQRmO3qQnT/wCaslPbufgVPUxutnrxe6RaYsz1MbrZ68XukWmBYJYTsVz9wiIhaCIiAIiIAiIgCIiAIiIAiIgCIiAKv6S6GRW+SKSWWRhirgDNlSpc11TiafQb4KwIhGUVJWZEaSaOMt0Gwle9rMbXEswYiW1oOUD0rsuu7xZ4Y4GuLmxsDGl2HEWtFBWgA3dS60QZVfNvOK97sbaYJIHOc1sjS1xbhxAHfSoI+5fho5o+ywwCzxvc5gc5wL8GIYjUjkgZVr4qURBlV828KvwaGRMtzrwEkm2dXE0mPZ0LQ2lMNdwHHgrAiCUVK19x8lgOR3Kt3ZoHDZbQ60WWWWMP58QMboiN9KOaTQE1GeSsyIYlCMmm1sK/otobFd+02Ukj9phLtps8i2uYwtHpFWBEQzGKirIIiISCIiAIiIAiIgP/2Q=="/>
          <p:cNvSpPr>
            <a:spLocks noChangeAspect="1" noChangeArrowheads="1"/>
          </p:cNvSpPr>
          <p:nvPr/>
        </p:nvSpPr>
        <p:spPr bwMode="auto">
          <a:xfrm>
            <a:off x="1679575" y="-914400"/>
            <a:ext cx="2667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90" name="AutoShape 28" descr="data:image/jpeg;base64,/9j/4AAQSkZJRgABAQAAAQABAAD/2wCEAAkGBhEQEBMQDxEWFRAWEhQUEBUUDw8QEhERFBIVFhgRFRIXHyYgGhklGRIUHy8gJCcpLCwsFR49NTAqNSYrLCkBCQoKDgwOGg8PGiwkHiM0KSwxNTUvKiw1Li8pLzAvLywvLC8sLCwtNC81LSwzLyw1KSwpLSwqLDUpKSwvKSwpLP/AABEIAKAA4AMBIgACEQEDEQH/xAAbAAEAAwEBAQEAAAAAAAAAAAAABQYHBAECA//EAEYQAAEDAQQFBwcJCAEFAAAAAAEAAgMRBAUSIQYHEzFBIjJRYXFzkRc1UnKBsbIUM0JUlKHB0dIjNGKSk7Ph8CQVFiU2dP/EABoBAQACAwEAAAAAAAAAAAAAAAACBAEFBgP/xAAxEQACAQIDBAkDBQEAAAAAAAAAAQIDEQQSITFBUYEFEzNCYZGhsfBx0eEUIzJSwSL/2gAMAwEAAhEDEQA/ANxREQBERAEREAREQBEVK0t1ji77RsDZzJyGvxbYM3k5UwnoQhUqRprNJ6F1RZh5a2/Uz9pH6F75ax9TP2kfoQr/AKyj/b0ZpyLMPLY36mftA/Quix63XTOwx2FxPH/kigHSTgyWJSUVeWwlHFUpvLF3f0Zo9UVHvHWayBmJ8HKPNaJs3Hq5G7rUR5ax9TP2lv6F50qsaqzQd0elWtCjLLN2Zp6LMPLW36mftA/Qnlsb9TP2gfoXtY8f1tD+3uaeiqehmnYvJ8rRAY9m1rqmUPxYiRTmim5WxYLEJxms0dgREQmEREAREQBERAEREAREQBERAEREAKznT67455yx4zDGUI5zSQcx4bloyyXWDeWwvZpPMdBGH9mJ/K9iqYynOdJ9W9VquRF1IQt1ivF6PmUea53snbC485wDXcC0nnf4Vmk0XgLMIaQ6mT8RLq9J4exdd5WATMpWjwcUbvRcNxr0KFhvu0yu+ThrWy1LXvzq0DnOpuB/wtQ8RXxMVKErZdu7n+CCw1DCycZxzKX8dL8vyRV1XK6d5G5jTR7uw7m9JVptM8Vii5LQPRbXN7ukn8V0wxMs8VBkxgqTxy3uPSSqPed4OnkLzu3NHot4BekHPpCrr/Bevz0POah0bS01qS9Pnqfla7W+V5e81cfADoA4BfiiLfxSirI5yUnJ3e0IiLJg0jUt87au7j+Ny1lZNqW+etXdx/G5aysM6HBdiufuERFguBERAEREAREQBERAEREAREQBERACsZ1uWR5tu0DSWbFgLgKgGrsj0b1syyvWBfuwvHA8VjMMZNBymmrhXrGW5eNaVSMc1NXfAr4iFOcctR2XEitHrbtLO2pzZyXHqG4+FF9XTGHF9oIzkPI6om5N8aV8F5Nd7XQyfJi1plANQTgPWKbiQSF93Xbw4bJzdnKwAGM9AFKtPELl6mqnOmtr1XBbff2NjSvF04VHsWj3N7Pb38Dg0utmGNsQ3vNXeq3/AD7lUlK6S2jHaHDg0Bg9mZ+8lR8lle0YnMcG8CWuA8V0OAgqVCKe16+ZzXSFR1sRJrYtPI/JEXbdl0yWh1GCjRznHcPzPUrk5xhHNJ2RRp05VJKMVdnGBXIb+HWpSzaOSuGOSkTOJeaGnq/mp4QWewsxkVfuBNMbz0N6AqzeV7STuq88n6LRzR+Z61QhiKmJf7StHi/8RsamGpYVfvO8uC3fVmi6pY4WzWkQvc8iOPE4gNaeW6mEb+laeFk2pb521d3H8blrKvRjlVr3L+ElmpJpW2hERSLQREQBERAEREAREQBERAEREAREQBYprd84juI/e9bWsU1u+cB3EfxPWUUMf2XMgtHr52LsDz+ycf5HH6Q6ulWe8btEwGeGRucbxvae0cOpZ+rjoxee0j2bjy2butnA+zd4LR9JYdwf6int3/Pcl0XiVUTw1XVPZ9vsRtzWI/LHCcVkAc+hzDnZcrrGZKtckYcC1wq05EHMEFR982BzwJYspo82EUzHFhUJHf1otBELA1rnZFzQQQOJ35ZdCpzhPGWqxaVtvhbeXYThgb0pJu7ut977vqct33JtpntBpE1xBd1VNAOshWySSOzQ1pRjRkBvJ6B0kr9LFY2xMEbBkPEni49ZVU0mvPaSbNp5DMu1/E/gp5p4+sodxfPNkHGHR1Bzt/2/nkiOt9udM8vfv4Dg0eiFzIi6SMVBKMdiOXnJzk5SerNI1LfPWru4/jctZWTalvnrV3cfxuWsrLN/gexXP3CIiwXAiIgCIiAIiIAiIgCIiAIiIAiIgBWS6y3WY2/BaGuB2LCJGncKuyI8fFa0sU1u+cR3EfxPUJwzq12voVMXUyU72T+pC2rRZ9McDxIzeNwdTq4FcF3Wh1nna5wIINHg5HCcjl2e5LtveSB1WmrfpNJ5J/I9atbdhbY6kVpkeEkZ7f8AQtbWq1aCy1lmg9L7+aK9CjRxDUqDyzWtt2nBkk54AJJyAqT1AVqofR6yA47RhoZHHAPRjr+J9y+77qyztjqcJLWSPpzYxvcadQUpCG4W4KYKDDTMYQMqLRXdOi7d525L7nQWVWur91X5v7HNe9t2ML3/AEqUb6xyH5+xZ+VZdMbVnHEOt7vcPx8VWlv+iqOSjm3yOc6XrdZXyLZEIiLamoNI1LfPWru4/jctZWT6lgdraTw2cYrwridl961cKJ0OC7FHqIiFwIiIAiIgCIiAIiIAiIgCIiAIiIAsU1u+cR3EfxPW1rFNb3nEdxH73rKKGP7HmikrosNufC8PYc+I4OHQQudFiUVJZXsNHGTg80XZmhWC2snjD27jk4HPCeLSuOWN1lOOMF1nrWSMZmKv02dXSFW7ivTYSCp/ZuyeOjod7Fed/wDuRXK4qi8JUttg/nmuJ2GErrGU82ya+eT4FNtTRa7ZRruSaAH+Brakj7/FWaO5oGtwiJpHW2pPaVDW6x/I522hgrCTRwH0S4UIHV0KdivGJzcQkbh6cTRTtB3KeLqTcIdU3kt6rieWDpwjOp1yWe/o+HgVHSC6hBIMHMcCWjfhIOY+8eK+rkuEznG6oiHHcXdTfzUlOwW6cBtdhEOU7diJNaDtp9ysLGBoDWigGQA3AdAVitj6lKjGn37a+H5K9Ho6nVryqdy+nj+Cw6BwNY97WABojFAPWV1CoOr68RJarTG3mxxsFelxe6vsFAFfwtlgISjQjm27fMtznGUnk2bPIIiK6QCIiAIiIAiIgCIiAIiIAiIgCIiALFNb3nEdxH73ra1imt3zgO4j971lFDH9jzKSiIsmhCuei9v2kWA85mXa07vy9ipiktH7Zsp2k813Id2O3ffRUcfQ66i+K1RsOjsR1FdN7Ho+ZdrRA2RrmPFWuFD/AL0qh2i6nsn2FKuxUaac4Hc7w9yv7jTfu4noChbmG2lktTt1cEPU0bz/AL0laHA4iVCM5bv93HQ9IYaFecI96/pv/BJXfYmwxiNvDefSdxcua/rx2MJIPLdyWdR4u9g/BSKpek9t2k5aDyWckdu9x8fcoYKk8TXvLXeyePrLC4e0NNyLjqW+etXdx/G9aysm1LfPWru4/jctZXWmswXYrn7hERC4EREAREQBERAEREAREQBERAEREAVdvzQWyW2XbWhry/CG8mRzRhFaZDtKsSzXWtM5tosWB7m4i4PwyPYHDaRZENIrzj4oeFdxULyV0THkou70JP6z08k93ehJ/WevnWrIWXfiY5zXCaMAte5pAJIIqCOC80e0Ps81ks8sjpy98LHPIttqFXFoJNA7JZPFwp58iguPzQ+vJPd3oSf1nr3yUXd6En9d68vvR5ljsNtfDJNyoKgPtEsmBzKkOY4moPK+5RmgWjsVrsLJpnzmUvkGIWu0tNGvIFAHU3LBjLBSUcivt+aFkn0Isr2ljtpQih/aEGnaln0GssbQxgeGgUA2h/JV2C+LRd15x2GaZ01lmw7F0pxSxl5LRy+NHCmfAhR7bN8ov+ezSPk2NHOwNtE0YxCJhywuFMyTReH6WjbLlVvoezxTun3r5fngXb/s6z/x/wA/+FGO1VXcSSWSVJJP7d+8qN0wu6a7IhbLBaJWta9okilmfPE5rjQGjySM6V7eCuFxXoLZZYp6UEjKkVOR3ObXtBUqdGnT/gkjMpqtLJUV2teJy6P6H2awOe6zNcC8AOxSOfk0kile0qbqs31Pzvf8rMj3OIdE0YnvfQUfkMRNNylAJflLycVaADi/b7I80HPZ4+Iy3cCV7EKVRZE4qyZdkRFgtBERAEREAREQBERAEREAREQBERAFmWtv94sHrv8A7sC01Zlrb/eLv9d/92BCri+yfL3JfW55tPfRe8po0+8/kdn2UdlMexZgxy2gOLcIpiAFKr3W35tPfRe8qd0Q/cLL/wDPF8AWSOW9d67ji0nMn/SbQZgBL8mdtA3NofTMN6lXNX+lFns13MZMZMQfKaNs88mKrzuc1pB8VbNNz/4619w/3KK1U+bI+8l/uFBJPr1bh/pFWK7J7zvJlvlhfDZYcOxbIMMkhaSQcPDlGpPUAo4W7Y6RTybOSTkkYYmY35wszw1GS1aizK7P/Zp/Ud/ZYhCrTyZbPVyR7pBfhveUXbH/AMZuMOlNoGCV5bmGMi4njQnOg4LQbsu9lnhjgj5kbA1td5A4nr4+1U/WdoyZI226z1FogzcW850bTXEP4mnMdVVOaGaTNt9lbLltW0ZO30ZAN4HQRmO3qQnT/wCaslPbufgVPUxutnrxe6RaYsz1MbrZ68XukWmBYJYTsVz9wiIhaCIiAIiIAiIgCIiAIiIAiIgCIiAKv6S6GRW+SKSWWRhirgDNlSpc11TiafQb4KwIhGUVJWZEaSaOMt0Gwle9rMbXEswYiW1oOUD0rsuu7xZ4Y4GuLmxsDGl2HEWtFBWgA3dS60QZVfNvOK97sbaYJIHOc1sjS1xbhxAHfSoI+5fho5o+ywwCzxvc5gc5wL8GIYjUjkgZVr4qURBlV828KvwaGRMtzrwEkm2dXE0mPZ0LQ2lMNdwHHgrAiCUVK19x8lgOR3Kt3ZoHDZbQ60WWWWMP58QMboiN9KOaTQE1GeSsyIYlCMmm1sK/otobFd+02Ukj9phLtps8i2uYwtHpFWBEQzGKirIIiISCIiAIiIAiIgP/2Q=="/>
          <p:cNvSpPr>
            <a:spLocks noChangeAspect="1" noChangeArrowheads="1"/>
          </p:cNvSpPr>
          <p:nvPr/>
        </p:nvSpPr>
        <p:spPr bwMode="auto">
          <a:xfrm>
            <a:off x="1679575" y="-914400"/>
            <a:ext cx="2667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sp>
        <p:nvSpPr>
          <p:cNvPr id="20491" name="AutoShape 34" descr="data:image/jpeg;base64,/9j/4AAQSkZJRgABAQAAAQABAAD/2wCEAAkGBxQSEhUUEhQWFRAXGR8VGBMWFxgYIBoZGhsXFxcdGhkdHiggGhomHxYXIzEkJS8tLi46FyAzODMtNygtLisBCgoKDg0OGxAQGy8kICYwNzgsLjQsLCwsMCwvLCwsNywwLCwsLDQsNC8sLCwsLywsLCwsLCwsLCwsLCwsLCwsLP/AABEIAGgBHgMBEQACEQEDEQH/xAAbAAEAAgMBAQAAAAAAAAAAAAAAAwQBAgUGB//EAD0QAAICAQMCBAQDBQYFBQAAAAECAxEABBIhBTETIkFRBjJhgRRCcRUjUpGhYnKCkrHBB3Oi0eEWJDM0VP/EABkBAQADAQEAAAAAAAAAAAAAAAABAgMEBf/EADURAAICAQIEBAMHBAMBAQAAAAABAhEDEiEEEzFBIlFhcYGxwRQyQpGh4fAjYtHxJFJyMwX/2gAMAwEAAhEDEQA/APuOAMAYAwBgDAGAMAYAwBgDAGAMAYAwCPUTrGpd2CoossewGQ2krZDaStnK0vxRpZJTEsqlx78A/QE8E/8AbM1ng3pTM1mg3SZNB1/TPKIkmRpCLCqb7d+Rx6ZKywb0p7llki3SZ080LjAGAMAYAwBgDAGAMAYAwBgDAGAMAYAwBgDAGAMAYAwBgDAGAMAYAwBgFLXdWghNSyohrdTMBxyLF9+xykskY9WVlOMerPOdd+P4IgBBU7H2JAHFjmuc58nFxj93cwycTGP3dzwPX/imfV0JCFQfkSwDf8XPPbOLLnlk6nJkzSn1OIcxMTfaQA1EA9m7du9HJJOz0j4n1Wn5V2ZANoV7Kj2++awzzh0ZrDNOPQ+r/DfXY9XCrqQH7MnqGHfj29fvnp4sqyRtHoY8imrR1s1NBgDAGAMAYAwBgDAGAMAYAwBgDAGAMAYAwBgDAGAMAYAwBgDAGAVeoiXYfAKCT0Mlkf0ystVeHqVldeE+Rdb6Dqw6vqb813KxtVomgW7LfoPrnlZMWRO5nnTxzu5HL6X0qSdwFVtl0zgEhQOWJPbgc165nCDk9jOEHJ7FOQUSByAavKlST8I/h+Lsbwr276NX7Xk6XV1sTpdX2OjoulPMVihAmcqH3AsBFZO5Wvy5eMHLwx3+heMHLZb/AEPQaj4C1Ri5MW5FAVF438/mPAsAnnN3wuSjZ8NOix0j4J1ME0EyMAQy7wasKRcn0PqK++Whw04yUkTDh5RkpI+lZ6B3DAGAMAYAwBgDAGAMAYAwBgDAGAMAYAwBgDAGAMAYAwBgDAGAMAYBS6yIvBk8cBodpLKfWuePrxxlMmnS9XQrOtL1dDx/TPirp0aMiRtHG4pvL835eaN3XrnLDPhSpKjmjmxJUlRydd0jRQ+DqIv32ie4nJYtsc8q3FHjsR9MyljxxqS3iZyhjjUluibpnUZtTp10FRmRyQZAFKx6cV5vLxuu69e2TCcpw5X8omMpTjy/5RyOo9ZdA2m0YMemB2bgKeRhwSz+59AKzKWRrwQ2X6mUsjXhh0KkXUdczJUk+4tS8sLbvQ9CeO2VU8rfVldWRvqz13wz8by+KINYtGwgk2lSHPYSA8C+PbOrDxMr0z/nudOLiHemZ9BzuOwYAwBgDAGAMAYAwBgDAGAMAYAwBgDAGAMAYAwBgDAGAMAYAwBgDAOf17pS6qBoWJUNXmABog2DzmeTGpx0spkgpxpnyOf4VnBkC7SYyQVZlViFALOAT8osc/UZ5jwS39DznhludXpfQ5l6drDKpRCFkRW4sp5i1egqhmkMclik2aRxyWKVna/4T6ECKWYjzM2wfooBP9W/pm3BR2cjXhI7OR1vigDTEalAAp/dSjaCKN+G5HqVc8/Qn6Zrm8HjXx/yaZfB4l8SvoOrT6hI9OGT8Tt3zzx0yxqSQNnp4jDt7dz7ZWOSU0orr3fl+5WM5SSj37s9HoumRxIERRV2S3mJb1ZieS31zojBRVI3jBJUi5liwwBgDAGAMAYAwBgDAGAMAYAwBgDAGAMAYAwBgDAGAMAYAwBgDAGAMA8V8QNAOoQu8qLEUPiDcKYxkFA3+b77fpnHl081NvbucuTTzE29jp9V6/pZIZY/ELb0ZfLHI3dSPRc1nlg4tf5NJ5IOLRxfgXrcUGjRHEu+2J2wysLLH8yqQfTMeGyxjjSd/kzLBkUYJP5F/wCI+uQTaSeMeIGMbbd0Mo5AsclaHIGXy5YyxtK+nky+TJGUGvoyh/w61Wng03nlRZZGLHcdvHyqLPHYX9zlOFcIQ3e7KcM4xhu+p7eHUo/yMrf3SD/pnYmn0OpNPoS5JIwBgDAGAMAYAwBgDAGAMAYAwBgDAGAMAYAwBgDAGAMAYAwBgDANZLry0D7nIYKMnSVfmVnk+hYhf8i0p+95XQn13KaE+piPosKsjJGibb4VVAO6u/H0wscU9kFjinsjobcuXOP8JaV4tPsdSpV5KB9VMjFT9wcywRcY0/X5mWFNRp/zc6mqjDIynsVIP3FZo1aNHujjfBcI/AQAgGkrkX2JzLh1/SjZlgX9NI6MnSYSb8JA38QG0/zFHLuEX2NNEfI3i0pT5Hbb/C53/wDUfN/XJUa6MVXQtDLFhgDAGAMAYAwBgDAGAMAYAwBgDAMM1d+MCjOAYBvt2wAGHb1wDOAMA1RwexBo1x7juMEtNdQ7gVZAs0L9z2H64CTfQ2wQYJwDOAMAYAwBgGglUkqGG4d1sWPtiydLq6N8EA4BW6fo1hjWNb2r2v6kn/fKxjpVIiMdKos5YkYAwBgDAGAYZgBZ4HucBKyKHVI/yOrV32sD/pkJplpQlHqqJskqMAYAwBgDAGAMAYBQ65oPHgkiumZTta62t3Ug+lEA5WcdUWjfhsvKyxn5Pf2Oa/xAfwH4iv3xXYI+P/nJ2bP138ZTmeDV/LOhcIvtXK7X1/t63+Rj4Q3QpJpZX3PpyPOTy0bjcrH77x/hxi8K0vsOOrJJZoKlLt5Ndvk/iQdF6kkcTaqW9+qk3RoAzMy9olVav5RuPtuOVhJJan3L8RhlOaww6QW76K+7v32/I62g62kj+GUkilI3BJV2lgO5UgkGuLo2LzSM03XQ5svDShHWmpLzTs1g69G8pijWR2VzG7KnlRgL8zH3+l4WRN0hLhZxhrk0rVrfd+xV6Jqkih1EkjBUWeUk/wCP+uVg0k2/M14jHLJkhGKtuK+RQ6z1pJvw67JI2OpiKiVCm8BxZX3/AE7/AEys5p17o2wcNLHrdprTK6d1t3/lHrs3PLPI/FM00k1acm9Io1LAfnc3tiP6oHP+JcwyNt+Htv8AserwcccMd5fx+Fei/wC351+p6SHqEbQifcBCU8TeTwFq7J/TNVJVZ58sM1k5db3Vepyx8WQgbnWaNDWx3jZQ+4gDb63yODR+mU5se50fYMl0mm+6Tuvf9rLnU+tRwOsZV3lZS6xxruLBSAa9L5HfLSmoujLDw08sXJNJJ7tvpZjXdbSLaCkjyuu8Qou569SRdKPSycOaROPhpTt2kl3b2JOm9WSYsoDJKlbopF2soPY16g88ixwfbJjNSK5uHljpumn0a3RxfhDVIz6tvDZW8d2Mjpt4pBRY+ortmeJq37nXx0JKONWmtK2T9+xc/wDVMVbwkx0//wCgRHZXvfzbfXcBXreTzV17eZl9hyXptav+t7/4+F2X+odWihVHcna5CqVG6yQSoFd77Cu5Iy8ppK2YYuHnkk4xW66kUnW0WISyJJHubYsTJ52a6ACC7J/85GtJWy64aUpuEWnXe9q9zOg60kr+GVkilrcI5V2kqDRK8kMBxdHixeIzTdEZeGlCOpNNead7kel6/HJIEVZdpJVZdh2My3uAb6UeTQNcE4WRN0Wnwk4Q1Nr1V7q/QrdH6y0mq1MZWQIhXZuj2gDYC3P1NkXlYzuTRpn4ZQwwmmrd3v6lnp/Xo5z+6SVko3JspQVJBWyfm49MtHIpdDPLwk8S8bSfle+/f2Lmj16SRCZT+7I3WRVAd7B7EUbH0yVJNWYzxShPlvqb6LVLLGsi3tcBhYo0e1g9slO1ZGSDxycX1R538MNfqZhNZ0mnYRLCCQHk2qztJXzAbgAvbvmVcyTvoj0Nf2XDBw+/JXfkrpJeXTr1L5+FdKGVoolhkVgweEeGeDdHbW4HsQffLcqPVKjD7fnacZyck+z3+fQl1vXUSQxrHLK61vESbtl8jcbAuuaFn6ZLmk66lMfCylHU2op9LdX7fyjaXrsK6c6ksfBFAkKSQSwSivcEMaI9MPJHTq7ER4XK8vJrxftfX2Gh62kshj2yI+3eokTbvTtuT3Fkd6PI4wppuicnCyhHXaa6bO6fkyh8O9baV9UHEgEch27o9oVAqeW/4rJNHnnKwnbdm3FcMsccbi1ut9+9vctdP+I4plLoHEGzxPHZdqV6izzY9ePQ5Mcie/Yzy8HkxvS61XVXbNYfiWIldyTRxuQqSyRlUYn5aPdb7DcBZqu4wsqJlwU0nTTa6pO2v8/CztZocYwBgDAPJRdMk/HmOv8A2it+MHevEYbNtdqDBn/U3mCi9ddup6ks8Ps2v8dafgt7/Lb2NvjLp8zPG2n4MwOkmI9I3IIf9Vp/8+MsXfh77McBmxqLWT8Pij7rt8dvyLXVo/w8+mm2FtPGjwttG4x7vD2ttHO3yEEjtY9Lq0vC0+xlhfNxzx34m0/er2/XY0n1q6ufTjTgusT+K81EKo2soUMfmZt3YdgOfTIclOSomOKWDFN5Nm1SXfqnfol/ruW/hqMj8RYq9Q55FXwvP1y2Pv7mXFu9H/lfU48+lc6aQqhYx6wzGOuXRJQxAB7mhY96GZtPT8fqdcMkVmSbq4Vfk3GiTrPWI9QdMsKtJWoiZnCECMBvzEjg+lfreTOalVeZXBw88Km8jS8LpX12PU6iYIjObpQWNCzQF8D1ObN0rPNjFykorueX6T8OGVDPNLqI5pj4rpHM8YF/IpVTVhdo+2Yxx2rbdv1PSz8boly4Ri4x2TcU/d7+b3K/7OcafVaFQW8OpId108RIfYW7E7ldT+o98jS9Lh+RfnQeXHxL2vaXo+l17NP8zPxH1xJ9Psjik3h4yweNk8KpE5JYAFvYLd4yTUo0kOF4WWLLqlJVTqnd7Py+p25kP4+M0aEDi64BLp6+/H9M0f317HHF/wDGa/uXyZUnnGl1kkswIhmRFWYAkIU32r0PKDusHt3yrembb7msYvPw8YQ6xbted1uvPyM6OT8RrVniB8COJozIQQJGdlIC3yQuw89vPx65K8U9S6ETXJ4d45/ebTryST6+9/oQaXQvLpuoRL5XklmVSbHzIoH2+uQotxkvcvLLGGbDN7pKN/Bsmi+JYVhCsjicKF/C7Dv3Vt2gdit/mvb63krIq9fIrLgsjyWmtN/evb3/AG6+hFFoGjh0Ebr5kkXcByFpHNX7A0AfoMhRaUUyXljPJmnF9U/juvmSfF+mJaCU+L4UTNvMJIdQy1vAHJA9QOaJ/TGVdGRwM6U4KrfS+jp9Cp02KKTVRtFJqJxGGYyvIxRCwK7eR5mN9h2qz6ZEUnJVbNcsskMMlNRjfZJW+9+i9f3Gh1YTUIulaQo7kS6V1IEQ53OpI8nPpdG+MJ1Lw/kMmNyxN5krS2kn19PX36rudbpiEanWEg0Wjo13/dL298vH70jlzNcnF8fmZ+EUI0kYIINtwRX52xi+6hxzvO69Pkji6+CRZ20Sg+BqW8bcKpIxR1KfTcar/mn2zOSerR2f8Z14pQeJcQ/vQVV5v8L+H0PYqoAAHAHAGdB5LdnmJWbQ6iaUo76SciRmjUsYpAoViVHJQhQbFkHMfuSb7M9KKjxWKME0px2V7Jrr180Wl+KoXZUg3zyMQKRTSgkAs7EAKAOffjJ5sXstzL7BlinLJUUvN9fRLucY6eOCacaibUQ75DKjo7hHDAVVA04qiPoKzOlFu20dmueXHB44xlSpppWq+nezafSV0+UqkoEk6SASku7DxohuIq1sLdfzyWv6b9/qRHJ/yoptbRa22S8L29Tr6yM/tHTmjtEEwJrgEtDQv7H+WXf/ANF7P6HJja+yTX90flI16MhB11gi52IsHkeHH29xiH4vcniGmsX/AJXzZT/ZrzdHjhQFZPBiO35Ta7HK/QnaRz75XS3iS9DbnRx//oSnLdan69bV/U5+oWCZBGsusllcqDp2kdStMLMlikVau/WuLvKvS1Vt+hvF5ccnNxhFL8VLy7ed/wCz3aihWdJ4jM4AwBgDAGAMAwBgGcAYArAGAMAr6/RrNG8b3scFTRIPPsR2ORJJqmXxZHjmpx6o5C9ClcoJ9QZYY2DhPDClmXlfEYHzUQDwBdZny2+rtHX9qxxTeOGmT2u7q/Jdv1O/mpwjAGAMAxWAZwBgGAMAzWAMAYBRg6dU8k7NuZlVFFcIi2aHuSxJJ/T2yqj4mzaWa8UcaVVu/V/6L2WMRgGAMAEYBnAGAMAYBisAzgDAGAMAjn3bTsov6biQL+pAJyHdbEO+xxR1qQaZZmWJS7KAC52gMatmK+mZcx6NTM+Y9Oplh+sEaYTeGS54WIH5msgBTXY1d12yXk8GqidfhujOt62sYhcKXil7svO1dpbdXqBXOTLIlT7MSyJU/M0m6w2yZo0D+GyqCCSCrKjbzQugGvi+2Q8jptIObptEWq62yRROPBJkYruDMU4DGwQt+nash5Gop7bkPI0k9iw/UJGYRwqhcIsjsxYKN17QKFknafaqy2tt1EnU26RBP1xli3FUSQS+C4d6VT3vdXK0QRx65V5Gl62Q8mxK/XAsMUroV8RgpX2BNFv7oAv9Ml5aimyeZUU2anroKallX/65I5Pz0t2Ppe4f4Tjm7SfkRzNpehIesgT+CykAqrCT03OWAU+x8vHvk8zxaWTzPFTI16u7rCI0XxZVL0zEKqrQJJAs8kCvrkcxtKluyNbaVLdlzpmrLhg/h71NERvvH0PYFfXg+2WhJvqXi76mzaupxFXBQvuv2IFV98nV4qGrxUVW6sQCxUbFm8JjfZbChv5kXldff1K6+/qRavrRWN5FVdolEKliaPmVGY0DwGLDj+HKyyUm/Uh5KV+pjV9YdIY3AjO4kNJb+GgF8k7d1GqsihiWRqKf+g5tJM7ET2oJqyL4Nj7H1GaroaI52h6wJVlIUgx2VB/OlWrj+yaP8spHJqTKRndkWh68JRDSlXdtro3dLRnH6g1wexvIjl1URHJdGIOsSWrPGohaQwhlYlg24opZSKokVweLGQsj6tbWFN91sXtdrfDeFavxH2Xfbys1/X5c0lKml5l5Spoj6n1QQtGpUkOaYj8i8DcfpuZR98ic9LREp6WjXU9XWOcROCFZQ3iegJYqFb2uuD9vbIeRKWlhzqVMg/asjCLw0TfIzrTsQAIyw7gHk1ka26pFdbdUY1HWmEO9Y6cP4bhiSIyCQSxUWV7cgfmHbDyPTdB5HpuiV+oyHwkjWNpXXeTuOxVFcggW1kiuMnW9kuv6E6nskZ6h1NoIlZ0DSk0UjJPHdiLF0EBb7ViU3GNvqJTcVbNOtdXMIjKBCHs27FRQXcACAbJ7DIyZNNUJz01RFqetsHiUKib0DnxCwIs1tAVTyPrWQ8jtIh5HaRMepv8AivBIRU9CxYM/l3EpxtNHgi74Jydb16Sdb1UdbNTQYAwBgDAGAc89IjMKQmzGhBo0bo3R45GU5a0qJTQtOkw3R0ZY1cs6x3Subu+AT7kDgH65HLTpPsNC2szp+kImzbYWNmZF9BuBBA/s8mslY0qoKCRrH0ZEWRYi0W9/EtDVNQHA7Vx27ZCxpJ1sOWldbG2m6SqbPMxKu0m415mcEMTQr19MlY0qCgkbazpu9xIrvHJW0sleZbsAhgQaJNfqcShbtOg427RGeixmMRtbDd4jFqJdjd7ve7/0yOWqoctVRuelKVRXLOEVk8xBsMNpvjk1Y++ToXRjQu5EOhRhCgLBTEICL/KN1H+95jz9cjlKq9KI5aqvQnfpcbM5YbhIixsp7Uu4j7+Y/wAhk6E7stoW5D+xUCRqjOjRDakgILAHuDYIYGh39sjlqkl2I5apJdibp3TVh3sCWkc27tVmuAOAAAP98mMFEmMVEanp+6VJQ7qyjbS7aYEhiDYPt6YcLd2HG3ZsOnJskQ2VlLFgf7Yo1k6FTXmNKprzIpelKYUhUsioVKlasFCCO4IPIyHBadJDgqozP05mRV8aQMt+cbfMDwdw27T/ACw4WuocbXUlXQqIfBUlU2bAQeQKrg++TpWnSidPhorQ9DiQ3GvhgoYyFoAg9r+o5r9TlViiuhCxxXQ3HR490L0d8I2q3qRtK03uOScnlxtPyGhWn5EcHRVVgS7socyLGSNoYkm+ACaJNXdZCxpPqQsaTLHUunibZ5mRkberLV3RX1BHYnJlDUWlHUQ6nokUrM0o8RioQbq8oF/L7Ek3/L2yHji3bIeNPqSjpiEktb3GIiGogqCTz9TeToXcnQu5XHQlVIkjd08IttIIJprsHcDffI5SSST6FeWqSXYl/ZQEapG7xlSW3g2STZYtYIa7PfJ0bUmTo2pEf7FULGEd0eMELIpF0xtgQRRBPNV+mRy1SrsRy1So3fo6PtMxMpUFRvr1Nk0ABfpjlp/e3J0J9dzeDpar4VEkRXsuuzAiu3oOB+mSoJV6EqCVeg1PT90gkWR0YDaQu2iAb5sH+mHC3dhxt3ZpN0oNKHaRyoYSCIkFQwG0EcWPegaw4W7shwt3Z0cuXGAMA//Z"/>
          <p:cNvSpPr>
            <a:spLocks noChangeAspect="1" noChangeArrowheads="1"/>
          </p:cNvSpPr>
          <p:nvPr/>
        </p:nvSpPr>
        <p:spPr bwMode="auto">
          <a:xfrm>
            <a:off x="1679575" y="-593725"/>
            <a:ext cx="34099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20492" name="Group 20"/>
          <p:cNvGrpSpPr>
            <a:grpSpLocks/>
          </p:cNvGrpSpPr>
          <p:nvPr/>
        </p:nvGrpSpPr>
        <p:grpSpPr bwMode="auto">
          <a:xfrm>
            <a:off x="3143251" y="4365626"/>
            <a:ext cx="5915025" cy="2087563"/>
            <a:chOff x="1619672" y="4365104"/>
            <a:chExt cx="5913816" cy="2088240"/>
          </a:xfrm>
        </p:grpSpPr>
        <p:pic>
          <p:nvPicPr>
            <p:cNvPr id="20493" name="Picture 4" descr="http://img2.nairaland.com/attachments/975001_iita_logo_gif4e1a67843f444eb3aec577bc7e7d089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4365104"/>
              <a:ext cx="115951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4" name="Picture 10" descr="http://agrobiodiversityplatform.org/database/files/2011/09/avrdc_logo_entry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4965171"/>
              <a:ext cx="1449320" cy="96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5" name="Picture 12" descr="http://www.brandsoftheworld.com/sites/default/files/styles/logo-thumbnail/public/022012/cia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4941168"/>
              <a:ext cx="1161288" cy="1161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6" name="Picture 18" descr="http://hope.icrisat.org/wp-content/uploads/2011/08/icrisat-logo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229200"/>
              <a:ext cx="1161288" cy="433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7" name="Picture 22" descr="http://iisdrs.iisd.org/files/2012/03/IWMI-logo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5877272"/>
              <a:ext cx="787961" cy="576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8" name="Picture 24" descr="http://www.cgiar-csi.org/wp-content/uploads/2012/09/logo_ilri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3" y="5877272"/>
              <a:ext cx="553029" cy="576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9" name="Picture 30" descr="http://globalfuturesproject.org/wp-content/uploads/2011/10/ifpri-logo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5013176"/>
              <a:ext cx="1161288" cy="829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0" name="Picture 32" descr="https://encrypted-tbn0.gstatic.com/images?q=tbn:ANd9GcT9g1qfx4iQGDrc2A55brz5HieriQxLyd1S013-Br_6Cn1t4kz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5733256"/>
              <a:ext cx="792087" cy="55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1" name="Picture 36" descr="http://www.rightsandresources.org/%7Erightsan/images/image.php?imageID=9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5805264"/>
              <a:ext cx="1574302" cy="576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21746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1.3337"/>
  <p:tag name="PPTVERSION" val="14"/>
  <p:tag name="TPOS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579</Words>
  <Application>Microsoft Office PowerPoint</Application>
  <PresentationFormat>Widescreen</PresentationFormat>
  <Paragraphs>111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Brush Script MT</vt:lpstr>
      <vt:lpstr>Calibri</vt:lpstr>
      <vt:lpstr>Wingdings</vt:lpstr>
      <vt:lpstr>Africa RISING presentations 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Lukuyu, Ben (ILRI)</dc:creator>
  <cp:lastModifiedBy>Bevin Bhoke</cp:lastModifiedBy>
  <cp:revision>71</cp:revision>
  <dcterms:created xsi:type="dcterms:W3CDTF">2015-07-13T04:09:04Z</dcterms:created>
  <dcterms:modified xsi:type="dcterms:W3CDTF">2019-08-14T09:35:17Z</dcterms:modified>
</cp:coreProperties>
</file>